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4"/>
  </p:sldMasterIdLst>
  <p:notesMasterIdLst>
    <p:notesMasterId r:id="rId15"/>
  </p:notesMasterIdLst>
  <p:sldIdLst>
    <p:sldId id="272" r:id="rId5"/>
    <p:sldId id="426" r:id="rId6"/>
    <p:sldId id="427" r:id="rId7"/>
    <p:sldId id="429" r:id="rId8"/>
    <p:sldId id="293" r:id="rId9"/>
    <p:sldId id="425" r:id="rId10"/>
    <p:sldId id="428" r:id="rId11"/>
    <p:sldId id="279" r:id="rId12"/>
    <p:sldId id="43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New Construction and Rehabilitation</a:t>
            </a:r>
          </a:p>
        </c:rich>
      </c:tx>
      <c:layout>
        <c:manualLayout>
          <c:xMode val="edge"/>
          <c:yMode val="edge"/>
          <c:x val="0.28854976461275678"/>
          <c:y val="2.54784391563242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46594770891735"/>
          <c:y val="0.16867603114707613"/>
          <c:w val="0.80235602094240843"/>
          <c:h val="0.63983117037619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Stat2020!$E$6</c:f>
              <c:strCache>
                <c:ptCount val="1"/>
                <c:pt idx="0">
                  <c:v>New Const</c:v>
                </c:pt>
              </c:strCache>
            </c:strRef>
          </c:tx>
          <c:invertIfNegative val="0"/>
          <c:cat>
            <c:numRef>
              <c:f>Stat2020!$A$7:$A$53</c:f>
              <c:numCache>
                <c:formatCode>0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Stat2020!$E$7:$E$53</c:f>
              <c:numCache>
                <c:formatCode>#,##0_);\(#,##0\)</c:formatCode>
                <c:ptCount val="47"/>
                <c:pt idx="0">
                  <c:v>480630.1</c:v>
                </c:pt>
                <c:pt idx="1">
                  <c:v>481185.35</c:v>
                </c:pt>
                <c:pt idx="2">
                  <c:v>422994.76</c:v>
                </c:pt>
                <c:pt idx="3">
                  <c:v>786837.26</c:v>
                </c:pt>
                <c:pt idx="4">
                  <c:v>537825.81999999995</c:v>
                </c:pt>
                <c:pt idx="5">
                  <c:v>602476.49</c:v>
                </c:pt>
                <c:pt idx="6">
                  <c:v>656287</c:v>
                </c:pt>
                <c:pt idx="7">
                  <c:v>663914.65</c:v>
                </c:pt>
                <c:pt idx="8">
                  <c:v>833693.42</c:v>
                </c:pt>
                <c:pt idx="9">
                  <c:v>997700.75</c:v>
                </c:pt>
                <c:pt idx="10">
                  <c:v>957696.69</c:v>
                </c:pt>
                <c:pt idx="11">
                  <c:v>794400.25</c:v>
                </c:pt>
                <c:pt idx="12">
                  <c:v>778610.8</c:v>
                </c:pt>
                <c:pt idx="13">
                  <c:v>1499549.48</c:v>
                </c:pt>
                <c:pt idx="14">
                  <c:v>1388734.57</c:v>
                </c:pt>
                <c:pt idx="15">
                  <c:v>1534272.6</c:v>
                </c:pt>
                <c:pt idx="16">
                  <c:v>1070494.97</c:v>
                </c:pt>
                <c:pt idx="17">
                  <c:v>1587322.11</c:v>
                </c:pt>
                <c:pt idx="18">
                  <c:v>1323683.1499999999</c:v>
                </c:pt>
                <c:pt idx="19">
                  <c:v>838731.72</c:v>
                </c:pt>
                <c:pt idx="20">
                  <c:v>917027.32</c:v>
                </c:pt>
                <c:pt idx="21">
                  <c:v>871388.08</c:v>
                </c:pt>
                <c:pt idx="22">
                  <c:v>756910.99</c:v>
                </c:pt>
                <c:pt idx="23">
                  <c:v>922559.97</c:v>
                </c:pt>
                <c:pt idx="24">
                  <c:v>770825.13</c:v>
                </c:pt>
                <c:pt idx="25">
                  <c:v>806808.7</c:v>
                </c:pt>
                <c:pt idx="26">
                  <c:v>624802.81000000006</c:v>
                </c:pt>
                <c:pt idx="27">
                  <c:v>274742.11</c:v>
                </c:pt>
                <c:pt idx="28">
                  <c:v>435575.84</c:v>
                </c:pt>
                <c:pt idx="29">
                  <c:v>352499</c:v>
                </c:pt>
                <c:pt idx="30">
                  <c:v>351499.03</c:v>
                </c:pt>
                <c:pt idx="31">
                  <c:v>688600</c:v>
                </c:pt>
                <c:pt idx="32">
                  <c:v>581694</c:v>
                </c:pt>
                <c:pt idx="33">
                  <c:v>464262</c:v>
                </c:pt>
                <c:pt idx="34">
                  <c:v>409493</c:v>
                </c:pt>
                <c:pt idx="35">
                  <c:v>417523</c:v>
                </c:pt>
                <c:pt idx="36">
                  <c:v>506737</c:v>
                </c:pt>
                <c:pt idx="37">
                  <c:v>325280</c:v>
                </c:pt>
                <c:pt idx="38">
                  <c:v>99025</c:v>
                </c:pt>
                <c:pt idx="39">
                  <c:v>0</c:v>
                </c:pt>
                <c:pt idx="42">
                  <c:v>46400</c:v>
                </c:pt>
                <c:pt idx="46">
                  <c:v>120000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D-4D2E-8700-94B8731CC1D6}"/>
            </c:ext>
          </c:extLst>
        </c:ser>
        <c:ser>
          <c:idx val="1"/>
          <c:order val="1"/>
          <c:tx>
            <c:strRef>
              <c:f>Stat2020!$F$6</c:f>
              <c:strCache>
                <c:ptCount val="1"/>
                <c:pt idx="0">
                  <c:v>Rehab</c:v>
                </c:pt>
              </c:strCache>
            </c:strRef>
          </c:tx>
          <c:invertIfNegative val="0"/>
          <c:cat>
            <c:numRef>
              <c:f>Stat2020!$A$7:$A$53</c:f>
              <c:numCache>
                <c:formatCode>0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Stat2020!$F$7:$F$53</c:f>
              <c:numCache>
                <c:formatCode>General</c:formatCode>
                <c:ptCount val="47"/>
                <c:pt idx="30" formatCode="#,##0_);\(#,##0\)">
                  <c:v>914470</c:v>
                </c:pt>
                <c:pt idx="31" formatCode="#,##0_);\(#,##0\)">
                  <c:v>343711</c:v>
                </c:pt>
                <c:pt idx="32" formatCode="#,##0_);\(#,##0\)">
                  <c:v>356799</c:v>
                </c:pt>
                <c:pt idx="33" formatCode="#,##0_);\(#,##0\)">
                  <c:v>226892</c:v>
                </c:pt>
                <c:pt idx="34" formatCode="#,##0_);\(#,##0\)">
                  <c:v>316524</c:v>
                </c:pt>
                <c:pt idx="35" formatCode="#,##0_);\(#,##0\)">
                  <c:v>185694</c:v>
                </c:pt>
                <c:pt idx="36" formatCode="#,##0_);\(#,##0\)">
                  <c:v>123561.61</c:v>
                </c:pt>
                <c:pt idx="37" formatCode="#,##0_);\(#,##0\)">
                  <c:v>368315.98</c:v>
                </c:pt>
                <c:pt idx="38" formatCode="#,##0_);\(#,##0\)">
                  <c:v>484219.54</c:v>
                </c:pt>
                <c:pt idx="39" formatCode="#,##0_);\(#,##0\)">
                  <c:v>589359</c:v>
                </c:pt>
                <c:pt idx="40" formatCode="#,##0_);\(#,##0\)">
                  <c:v>579434</c:v>
                </c:pt>
                <c:pt idx="41" formatCode="#,##0_);\(#,##0\)">
                  <c:v>528157</c:v>
                </c:pt>
                <c:pt idx="42" formatCode="#,##0_);\(#,##0\)">
                  <c:v>503600</c:v>
                </c:pt>
                <c:pt idx="43" formatCode="#,##0_);\(#,##0\)">
                  <c:v>550000</c:v>
                </c:pt>
                <c:pt idx="44" formatCode="#,##0_);\(#,##0\)">
                  <c:v>550000</c:v>
                </c:pt>
                <c:pt idx="45" formatCode="#,##0_);\(#,##0\)">
                  <c:v>550000</c:v>
                </c:pt>
                <c:pt idx="46" formatCode="#,##0_);\(#,##0\)">
                  <c:v>430000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D-4D2E-8700-94B8731CC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4359712"/>
        <c:axId val="1"/>
      </c:barChart>
      <c:catAx>
        <c:axId val="127435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50130888400854656"/>
              <c:y val="0.9004244552533426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Cost Share ($)</a:t>
                </a:r>
              </a:p>
            </c:rich>
          </c:tx>
          <c:layout>
            <c:manualLayout>
              <c:xMode val="edge"/>
              <c:yMode val="edge"/>
              <c:x val="1.5706727135298564E-2"/>
              <c:y val="0.33262765284533341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7435971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50000"/>
          </a:blip>
          <a:srcRect/>
          <a:tile tx="0" ty="0" sx="100000" sy="100000" flip="none" algn="tl"/>
        </a:blipFill>
      </c:spPr>
    </c:plotArea>
    <c:legend>
      <c:legendPos val="r"/>
      <c:legendEntry>
        <c:idx val="0"/>
        <c:txPr>
          <a:bodyPr/>
          <a:lstStyle/>
          <a:p>
            <a:pPr>
              <a:defRPr sz="1200" b="1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 i="0" baseline="0"/>
            </a:pPr>
            <a:endParaRPr lang="en-US"/>
          </a:p>
        </c:txPr>
      </c:legendEntry>
      <c:layout>
        <c:manualLayout>
          <c:xMode val="edge"/>
          <c:yMode val="edge"/>
          <c:x val="0.7350118139994406"/>
          <c:y val="0.18533121033001071"/>
          <c:w val="0.19393754352134551"/>
          <c:h val="0.150043841472724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0.67952</cdr:x>
      <cdr:y>0.29917</cdr:y>
    </cdr:from>
    <cdr:to>
      <cdr:x>0.78836</cdr:x>
      <cdr:y>0.49861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08650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0.6969</cdr:x>
      <cdr:y>0.22299</cdr:y>
    </cdr:from>
    <cdr:to>
      <cdr:x>0.85412</cdr:x>
      <cdr:y>0.29501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54700" y="1022350"/>
          <a:ext cx="13208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0.76795</cdr:x>
      <cdr:y>0.241</cdr:y>
    </cdr:from>
    <cdr:to>
      <cdr:x>0.83522</cdr:x>
      <cdr:y>0.29086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51600" y="1104900"/>
          <a:ext cx="565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1532-2969-47C9-ABE2-E2F6D1EB7C4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BD90-9D53-41B4-93E4-5199C54E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BAF9-DBFD-40F5-9860-A2D6A1B2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283E6-5C89-40FE-9551-28ACE0A6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B6D3-AC59-4571-802C-3ABB6715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93E9-30EB-4631-8197-7504F46A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08788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84E07C-6A5C-4660-B7D4-F241AE1B31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0978-4EFF-461C-A8B5-0F8A457D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9B9FB-A9EB-47F4-87C7-59480D94C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7FA96-C076-4003-894B-EFCC3281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148C5-B91A-47A8-8742-452FB59FD721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F5DD-8C78-4D59-8426-7A43CB4D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ABAC-893F-4A1A-B349-8498C65F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39100-1EF9-4FB6-94C5-2FC1969A6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42852-B27C-4F42-86EA-7C3DF0757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76B5-EF6C-4E43-AB15-B1FB02D8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4264E-3043-4244-8EE7-64D604B19D75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336D-5056-4362-97EA-1182FF0B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AE7D-815B-464C-B299-2AA3C59E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6BCA-EA5D-4620-8F4A-AB4033D4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1ACA-28D5-4081-A8BE-50D47B7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DEC6-8B3E-46A2-82A8-06451F39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A1958-2EA6-4138-9E2E-A49247FC6F22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214A-AE4B-41F8-BC9D-1693716D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C1799-B590-4B7F-ADA1-DD0C4364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2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CF74-BB7A-4212-8AB1-1ACD4238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3506-F2A8-415B-A12C-0AB4A66A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089C-717E-4F71-A2AD-9B7BFCFB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8CCD65-2CC4-4D19-B72D-4436A3BBB49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3C93-34A7-4E2A-9782-A8C03F94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ED7ED-3217-4073-A0DE-2A8AC9D3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8B3-9442-4D5D-AA4E-10A186D9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9FDD-5F23-4762-BB4E-979063419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BDC5-77A8-42E5-A5C5-11AB99A1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DFC3F-8160-48FE-8FE4-CDF7BCC3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1CB95-D4F6-4D91-BCF4-0C806EFA5F49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2689-6013-4B81-A4E5-03CF9141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6013-C7E3-4384-9F7E-C33097FC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824F-8458-4508-906E-92EC474B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BB884-406C-483E-A3F6-41731C3C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E5CAA-1F1D-45FA-94CC-1B738184B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71004-0576-4DAF-8701-928401FB0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50DB7-A7D1-498D-8DF0-C1193D789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B0D7D-CCC2-4262-B154-A58C2626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D65-2730-4A12-859F-B20708EB624E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4F7DB-7E09-4F61-B723-284A304C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1D470-F475-4B53-87A4-530A1782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9984-7E4A-4C09-9699-5845B6D2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E2C6-3922-4308-A596-AB73451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EF7DA3-45E9-4FA1-9307-F822F58C04FB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85574-56AF-4B76-A1CC-43C7F8A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9F0E4-3C14-4CC6-8724-1468F70C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A754E-294A-44FD-A62F-A02C9056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D9BEC-0ED1-4A7C-BD0D-2C27E712A605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7A6B8-D521-4B8A-846A-47A1E0A7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1DA2-318D-4AE6-A802-86CEC01E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2145-1B96-4DC4-88D1-13545C12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3480-9C65-4908-A9B8-99074B18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9EA2A-A9C2-4E4A-919B-B8404A313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DE95-58DE-4377-AFC1-9340BE28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379ED-C217-4CF2-82A7-13110AF4D812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58F0-90E0-4113-833E-48ED1699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2ECB-E6F5-49AF-8F4E-CB4138CB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D042-0895-4DC4-8F94-7D410F68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37BED-878D-4F02-ACB8-351A95946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5AE6-59AE-433E-AD76-8E9AE462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4295-33D3-4BA5-A899-A5E23FFF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7170DB-7DAA-4595-B349-19F3EECD75CD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D5A49-5443-4A26-BA48-5C90D862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29895-605C-4772-9620-70FC6A42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10F2D-7FA6-4EE6-9192-69D52360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1B113-D5C0-4F88-8C17-16E5B5EAF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3144F-CE4F-4EB1-A743-FD8A78AD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9047-DC0F-4F4D-9A6F-15E135F1C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885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D84E07C-6A5C-4660-B7D4-F241AE1B31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2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039A8B-B0E8-4CFB-8BBE-D4D4A6A98E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C974E-1C25-457E-9B93-F587BBCA73FA}"/>
              </a:ext>
            </a:extLst>
          </p:cNvPr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09F8F3-1D52-472F-AB91-B26691B1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9801"/>
          <a:stretch/>
        </p:blipFill>
        <p:spPr>
          <a:xfrm>
            <a:off x="292847" y="304800"/>
            <a:ext cx="11600330" cy="31242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A74207F-DD1C-48FC-AD4C-6E3973CEC525}"/>
              </a:ext>
            </a:extLst>
          </p:cNvPr>
          <p:cNvSpPr txBox="1">
            <a:spLocks/>
          </p:cNvSpPr>
          <p:nvPr/>
        </p:nvSpPr>
        <p:spPr>
          <a:xfrm>
            <a:off x="245889" y="3527936"/>
            <a:ext cx="11714971" cy="1538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THE KANSAS DEPARTMENT OF</a:t>
            </a:r>
            <a:br>
              <a:rPr lang="en-US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AGRICULTURE</a:t>
            </a:r>
            <a:endParaRPr lang="en-US" sz="3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7962203-D99C-4E0F-BDC7-282BAF483162}"/>
              </a:ext>
            </a:extLst>
          </p:cNvPr>
          <p:cNvSpPr txBox="1">
            <a:spLocks/>
          </p:cNvSpPr>
          <p:nvPr/>
        </p:nvSpPr>
        <p:spPr>
          <a:xfrm>
            <a:off x="4862254" y="6200896"/>
            <a:ext cx="2498804" cy="422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January 31, 2023</a:t>
            </a:r>
            <a:endParaRPr lang="en-US" sz="12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4A5065-F5CC-48C1-8210-D5A802311975}"/>
              </a:ext>
            </a:extLst>
          </p:cNvPr>
          <p:cNvSpPr txBox="1">
            <a:spLocks/>
          </p:cNvSpPr>
          <p:nvPr/>
        </p:nvSpPr>
        <p:spPr>
          <a:xfrm>
            <a:off x="2005139" y="5165802"/>
            <a:ext cx="8213035" cy="942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Division of Conservation</a:t>
            </a:r>
          </a:p>
          <a:p>
            <a:pPr algn="ctr"/>
            <a:endParaRPr lang="en-US" sz="12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C24A2-31AE-43D5-993B-30FE09F878A7}"/>
              </a:ext>
            </a:extLst>
          </p:cNvPr>
          <p:cNvCxnSpPr/>
          <p:nvPr/>
        </p:nvCxnSpPr>
        <p:spPr>
          <a:xfrm>
            <a:off x="1988573" y="5068562"/>
            <a:ext cx="82296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8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69325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2"/>
            <a:ext cx="11789420" cy="6371956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9F185-A991-44DD-8FEC-CC624962765D}"/>
              </a:ext>
            </a:extLst>
          </p:cNvPr>
          <p:cNvSpPr txBox="1">
            <a:spLocks/>
          </p:cNvSpPr>
          <p:nvPr/>
        </p:nvSpPr>
        <p:spPr>
          <a:xfrm>
            <a:off x="201290" y="463897"/>
            <a:ext cx="11789419" cy="1568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72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THANK YOU</a:t>
            </a:r>
            <a:endParaRPr lang="en-US" sz="6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44BB4D8-89E1-4BD5-8772-4B4946073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04" y="5817895"/>
            <a:ext cx="1036792" cy="598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538CC14-6F7B-41A8-9BAE-367B3F8F0DE6}"/>
              </a:ext>
            </a:extLst>
          </p:cNvPr>
          <p:cNvSpPr txBox="1">
            <a:spLocks/>
          </p:cNvSpPr>
          <p:nvPr/>
        </p:nvSpPr>
        <p:spPr>
          <a:xfrm>
            <a:off x="2802273" y="2686035"/>
            <a:ext cx="6587449" cy="27884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ANDREW LYON</a:t>
            </a:r>
            <a:r>
              <a:rPr lang="en-US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Andrew.Lyon@ks.gov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Director of Conservation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Kansas Department of Agriculture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Division of Conservation</a:t>
            </a:r>
          </a:p>
          <a:p>
            <a:pPr algn="ctr"/>
            <a:endParaRPr lang="en-US" sz="2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23140D-EB65-420F-AD28-4FAEBCDAA3CA}"/>
              </a:ext>
            </a:extLst>
          </p:cNvPr>
          <p:cNvSpPr/>
          <p:nvPr/>
        </p:nvSpPr>
        <p:spPr>
          <a:xfrm>
            <a:off x="4248190" y="1989994"/>
            <a:ext cx="3695616" cy="6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775D3-1787-4AFA-8815-15EE3D7CDBF3}"/>
              </a:ext>
            </a:extLst>
          </p:cNvPr>
          <p:cNvSpPr/>
          <p:nvPr/>
        </p:nvSpPr>
        <p:spPr>
          <a:xfrm>
            <a:off x="5330057" y="6669324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5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C7E53-E7B5-4FD8-BDEE-678AC26E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25" y="2293131"/>
            <a:ext cx="10585475" cy="388383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State Cost-Share Assistance:   KAR 11-3-4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to 80% of the construction cost: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Capped $120,000 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70% of the actual construction 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10% of the actual construction for engineering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94510-ECFD-4CC1-84CB-D0BF38151F2F}"/>
              </a:ext>
            </a:extLst>
          </p:cNvPr>
          <p:cNvSpPr txBox="1"/>
          <p:nvPr/>
        </p:nvSpPr>
        <p:spPr>
          <a:xfrm>
            <a:off x="768325" y="1258844"/>
            <a:ext cx="8061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 Dam Construction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44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C7E53-E7B5-4FD8-BDEE-678AC26E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25" y="2293131"/>
            <a:ext cx="10585475" cy="388383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KAR 11-3-1 Definition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Rehabilitation means any work, except work required to inadequate operation and maintenance, to extend the service life of the dam and to meet the applicable safety and performance standards.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Repair costs are a burden on most Districts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SFY2024 Governor’s Budget  - $650,000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94510-ECFD-4CC1-84CB-D0BF38151F2F}"/>
              </a:ext>
            </a:extLst>
          </p:cNvPr>
          <p:cNvSpPr txBox="1"/>
          <p:nvPr/>
        </p:nvSpPr>
        <p:spPr>
          <a:xfrm>
            <a:off x="768325" y="1258844"/>
            <a:ext cx="1091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 Dam Construction Program - Restoration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19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94510-ECFD-4CC1-84CB-D0BF38151F2F}"/>
              </a:ext>
            </a:extLst>
          </p:cNvPr>
          <p:cNvSpPr txBox="1"/>
          <p:nvPr/>
        </p:nvSpPr>
        <p:spPr>
          <a:xfrm>
            <a:off x="768325" y="1258844"/>
            <a:ext cx="1091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 Dam Construction Program - Restoration</a:t>
            </a:r>
            <a:endParaRPr lang="en-US" sz="3200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C61CB042-094A-49EC-8E0F-9595A9A55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72760"/>
              </p:ext>
            </p:extLst>
          </p:nvPr>
        </p:nvGraphicFramePr>
        <p:xfrm>
          <a:off x="-19050" y="1815025"/>
          <a:ext cx="10585450" cy="3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825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C9CCF3B-8365-4227-9016-38198330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2" y="1015207"/>
            <a:ext cx="1028114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u="sng" dirty="0">
                <a:solidFill>
                  <a:srgbClr val="0000FF"/>
                </a:solidFill>
                <a:cs typeface="Arial" panose="020B0604020202020204" pitchFamily="34" charset="0"/>
              </a:rPr>
              <a:t>REMINDERS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cap="all" dirty="0">
              <a:solidFill>
                <a:srgbClr val="1E417B"/>
              </a:solidFill>
              <a:latin typeface="Franklin Gothic Demi" panose="020B0703020102020204" pitchFamily="34" charset="0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Cost-Share Applications, to be included in the evaluation process for next fiscal year: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Constructions are due on or before April 1</a:t>
            </a: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 on or before July 1</a:t>
            </a: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District Meeting Minutes are due within 2 weeks from the date of the meeting.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O&amp;M Inspections for all Districts Structures are due on or before December 31. O&amp;M Workshop?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B099-2295-4D08-AFAB-955ABD86A2B2}"/>
              </a:ext>
            </a:extLst>
          </p:cNvPr>
          <p:cNvSpPr txBox="1"/>
          <p:nvPr/>
        </p:nvSpPr>
        <p:spPr>
          <a:xfrm>
            <a:off x="314455" y="1162973"/>
            <a:ext cx="10031203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REMINDERS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Use Reports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due on or before March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every year: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Jan 1 to March 1	No Penalty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March 2 to June 1	$250 per file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After June 2		$1,000 per file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questions about your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Use Reports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or email DWR or DWR Field Office </a:t>
            </a:r>
          </a:p>
        </p:txBody>
      </p:sp>
    </p:spTree>
    <p:extLst>
      <p:ext uri="{BB962C8B-B14F-4D97-AF65-F5344CB8AC3E}">
        <p14:creationId xmlns:p14="http://schemas.microsoft.com/office/powerpoint/2010/main" val="333422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94510-ECFD-4CC1-84CB-D0BF38151F2F}"/>
              </a:ext>
            </a:extLst>
          </p:cNvPr>
          <p:cNvSpPr txBox="1"/>
          <p:nvPr/>
        </p:nvSpPr>
        <p:spPr>
          <a:xfrm>
            <a:off x="768325" y="1258844"/>
            <a:ext cx="1091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Challenges</a:t>
            </a:r>
            <a:endParaRPr lang="en-US" sz="32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1C6DD9-1B07-4F52-BDE0-1DB66B53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KANSAS STREAM MITIGATION METHOD (KSMM) Version 4 May 2022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major changes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 566 Funding in BIL and IRA</a:t>
            </a:r>
          </a:p>
          <a:p>
            <a:pPr marL="685800"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Details are not fully known</a:t>
            </a:r>
          </a:p>
          <a:p>
            <a:pPr marL="685800"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eligible if originally funded by PL 556 – Clarify in Farm Bill</a:t>
            </a:r>
          </a:p>
          <a:p>
            <a:pPr marL="685800"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Cost-Share not eligible if PL 556 eligible</a:t>
            </a:r>
          </a:p>
          <a:p>
            <a:pPr marL="685800"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WOTUS Definition – December 2022</a:t>
            </a:r>
          </a:p>
          <a:p>
            <a:pPr marL="457200" lvl="3" indent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Pre-2015 Definition – Ephemeral Streams are Jurisdictional</a:t>
            </a:r>
          </a:p>
          <a:p>
            <a:pPr marL="457200" lvl="2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50387" y="1236684"/>
            <a:ext cx="9761047" cy="4567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  <a:endParaRPr lang="en-US" altLang="en-US" sz="1800" b="1" cap="none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A0679E-B077-4FA3-BD46-43A2ED1D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1290" y="23757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F9FE7B5-9D7E-4F02-805A-A2019852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1290" y="41569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1BD77-C025-4432-87BC-5B74C3E2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6F02690-DFA9-459C-A377-FB73DC4B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3" y="514349"/>
            <a:ext cx="11890698" cy="614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934D2A7-6EF8-43C5-A44E-82570F1C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53" y="1251963"/>
            <a:ext cx="105619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cap="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GIS Analysis of Jurisdictional Waters?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Can we work with USACE to determine sites non-jurisdictional waters?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962BAD6-BCFF-416A-9BF1-B8EE488F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7162482-09FA-4729-BE0C-F6EE8C1C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24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" descr="FE 423/523 John's Creek Watershed Project">
            <a:extLst>
              <a:ext uri="{FF2B5EF4-FFF2-40B4-BE49-F238E27FC236}">
                <a16:creationId xmlns:a16="http://schemas.microsoft.com/office/drawing/2014/main" id="{EBE32C83-CAFE-41A6-8507-B8BFC60B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47" y="3755648"/>
            <a:ext cx="2650964" cy="24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Watershed Dam">
            <a:extLst>
              <a:ext uri="{FF2B5EF4-FFF2-40B4-BE49-F238E27FC236}">
                <a16:creationId xmlns:a16="http://schemas.microsoft.com/office/drawing/2014/main" id="{E4F0D226-033A-4632-A1CF-AFA43952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93" y="3912786"/>
            <a:ext cx="3096569" cy="2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8BEDF6B-09E0-4B9D-8E9B-C133452A32D1}"/>
              </a:ext>
            </a:extLst>
          </p:cNvPr>
          <p:cNvSpPr/>
          <p:nvPr/>
        </p:nvSpPr>
        <p:spPr>
          <a:xfrm>
            <a:off x="632752" y="842044"/>
            <a:ext cx="10455813" cy="614148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9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097280" y="1623691"/>
            <a:ext cx="9714155" cy="3443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E417B"/>
                </a:solidFill>
                <a:latin typeface="Franklin Gothic Demi" panose="020B070302010202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40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1400" cap="non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rtl="0">
              <a:lnSpc>
                <a:spcPct val="150000"/>
              </a:lnSpc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D21FC-FF08-4BF7-848A-7D68BCD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DF82D-395E-4A24-B5C3-A62FD975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517ED-74FD-4FD2-9986-9F5FACFAA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048" y="1409355"/>
            <a:ext cx="6283903" cy="45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E3E13D0A3AF4A915A6494F6275072" ma:contentTypeVersion="10" ma:contentTypeDescription="Create a new document." ma:contentTypeScope="" ma:versionID="5e20a45863001c2694e0b66007be50e0">
  <xsd:schema xmlns:xsd="http://www.w3.org/2001/XMLSchema" xmlns:xs="http://www.w3.org/2001/XMLSchema" xmlns:p="http://schemas.microsoft.com/office/2006/metadata/properties" xmlns:ns3="36adbef2-d030-40d9-9866-3ab2d8f67e8b" xmlns:ns4="da3d4694-5810-4431-a93f-acf9734a6044" targetNamespace="http://schemas.microsoft.com/office/2006/metadata/properties" ma:root="true" ma:fieldsID="76e0f4f39cf859e70eee98658c7bc2a2" ns3:_="" ns4:_="">
    <xsd:import namespace="36adbef2-d030-40d9-9866-3ab2d8f67e8b"/>
    <xsd:import namespace="da3d4694-5810-4431-a93f-acf9734a60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dbef2-d030-40d9-9866-3ab2d8f67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d4694-5810-4431-a93f-acf9734a6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DC9C0-DD42-46FA-9B8D-E8DA4B3F3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E1B80-9FEF-4B3A-B8E0-326E3FBBB8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E0884E-D772-4353-8CAF-97673C002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dbef2-d030-40d9-9866-3ab2d8f67e8b"/>
    <ds:schemaRef ds:uri="da3d4694-5810-4431-a93f-acf9734a6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20566</TotalTime>
  <Words>386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Demi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Jason [KDA]</dc:creator>
  <cp:lastModifiedBy>Thompson, Cathy [KDA]</cp:lastModifiedBy>
  <cp:revision>27</cp:revision>
  <dcterms:created xsi:type="dcterms:W3CDTF">2021-01-19T17:47:02Z</dcterms:created>
  <dcterms:modified xsi:type="dcterms:W3CDTF">2023-02-01T14:45:28Z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0x0101004A5E3E13D0A3AF4A915A6494F6275072</vt:lpwstr>
  </property>
</Properties>
</file>