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sldIdLst>
    <p:sldId id="272" r:id="rId2"/>
    <p:sldId id="302" r:id="rId3"/>
    <p:sldId id="301" r:id="rId4"/>
    <p:sldId id="305" r:id="rId5"/>
    <p:sldId id="300" r:id="rId6"/>
    <p:sldId id="274" r:id="rId7"/>
    <p:sldId id="298" r:id="rId8"/>
    <p:sldId id="306" r:id="rId9"/>
    <p:sldId id="307" r:id="rId10"/>
    <p:sldId id="308" r:id="rId11"/>
    <p:sldId id="26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nsdowne, Heather [KDA]" initials="LH[" lastIdx="1" clrIdx="0">
    <p:extLst>
      <p:ext uri="{19B8F6BF-5375-455C-9EA6-DF929625EA0E}">
        <p15:presenceInfo xmlns:p15="http://schemas.microsoft.com/office/powerpoint/2012/main" userId="S::heather.lansdowne@kda.ks.gov::0440fcaf-3339-40a4-bc14-6e265bcfb7d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41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292" autoAdjust="0"/>
    <p:restoredTop sz="94660"/>
  </p:normalViewPr>
  <p:slideViewPr>
    <p:cSldViewPr snapToGrid="0">
      <p:cViewPr varScale="1">
        <p:scale>
          <a:sx n="87" d="100"/>
          <a:sy n="87" d="100"/>
        </p:scale>
        <p:origin x="19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479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481532-2969-47C9-ABE2-E2F6D1EB7C43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39BD90-9D53-41B4-93E4-5199C54E4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193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DBAF9-DBFD-40F5-9860-A2D6A1B273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6283E6-5C89-40FE-9551-28ACE0A6A1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24B6D3-AC59-4571-802C-3ABB6715C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93E9-30EB-4631-8197-7504F46AF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08788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CD84E07C-6A5C-4660-B7D4-F241AE1B314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845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DE0978-4EFF-461C-A8B5-0F8A457DF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A9B9FB-A9EB-47F4-87C7-59480D94C7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07FA96-C076-4003-894B-EFCC328135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5148C5-B91A-47A8-8742-452FB59FD721}" type="datetime1">
              <a:rPr lang="en-US" smtClean="0"/>
              <a:t>2/1/2023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AFF5DD-8C78-4D59-8426-7A43CB4DD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00ABAC-893F-4A1A-B349-8498C65FA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84E07C-6A5C-4660-B7D4-F241AE1B3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8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C639100-1EF9-4FB6-94C5-2FC1969A68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B42852-B27C-4F42-86EA-7C3DF07577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F676B5-EF6C-4E43-AB15-B1FB02D87B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E4264E-3043-4244-8EE7-64D604B19D75}" type="datetime1">
              <a:rPr lang="en-US" smtClean="0"/>
              <a:t>2/1/2023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F6336D-5056-4362-97EA-1182FF0B5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72AE7D-815B-464C-B299-2AA3C59E4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84E07C-6A5C-4660-B7D4-F241AE1B3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785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D6BCA-EA5D-4620-8F4A-AB4033D4C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F41ACA-28D5-4081-A8BE-50D47B7DDD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F7DEC6-8B3E-46A2-82A8-06451F3933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FA1958-2EA6-4138-9E2E-A49247FC6F22}" type="datetime1">
              <a:rPr lang="en-US" smtClean="0"/>
              <a:t>2/1/2023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41214A-AE4B-41F8-BC9D-1693716DC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CC1799-B590-4B7F-ADA1-DD0C43641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84E07C-6A5C-4660-B7D4-F241AE1B314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526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4CF74-BB7A-4212-8AB1-1ACD4238F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903506-F2A8-415B-A12C-0AB4A66AB5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05089C-717E-4F71-A2AD-9B7BFCFBB9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8CCD65-2CC4-4D19-B72D-4436A3BBB49C}" type="datetime1">
              <a:rPr lang="en-US" smtClean="0"/>
              <a:t>2/1/2023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373C93-34A7-4E2A-9782-A8C03F949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3ED7ED-3217-4073-A0DE-2A8AC9D31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84E07C-6A5C-4660-B7D4-F241AE1B3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428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3E8B3-9442-4D5D-AA4E-10A186D93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D49FDD-5F23-4762-BB4E-9790634191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D1BDC5-77A8-42E5-A5C5-11AB99A155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DDFC3F-8160-48FE-8FE4-CDF7BCC3B8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91CB95-D4F6-4D91-BCF4-0C806EFA5F49}" type="datetime1">
              <a:rPr lang="en-US" smtClean="0"/>
              <a:t>2/1/2023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A32689-6013-4B81-A4E5-03CF91414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0A6013-C7E3-4384-9F7E-C33097FC9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84E07C-6A5C-4660-B7D4-F241AE1B3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15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7824F-8458-4508-906E-92EC474B56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6BB884-406C-483E-A3F6-41731C3C36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8E5CAA-1F1D-45FA-94CC-1B738184B7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771004-0576-4DAF-8701-928401FB08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050DB7-A7D1-498D-8DF0-C1193D789C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6B0D7D-CCC2-4262-B154-A58C262620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465D65-2730-4A12-859F-B20708EB624E}" type="datetime1">
              <a:rPr lang="en-US" smtClean="0"/>
              <a:t>2/1/2023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854F7DB-7E09-4F61-B723-284A304C6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61D470-F475-4B53-87A4-530A17825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84E07C-6A5C-4660-B7D4-F241AE1B3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124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39984-7E4A-4C09-9699-5845B6D22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28E2C6-3922-4308-A596-AB73451BE1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EF7DA3-45E9-4FA1-9307-F822F58C04FB}" type="datetime1">
              <a:rPr lang="en-US" smtClean="0"/>
              <a:t>2/1/2023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F85574-56AF-4B76-A1CC-43C7F8ADD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C9F0E4-3C14-4CC6-8724-1468F70CF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84E07C-6A5C-4660-B7D4-F241AE1B3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954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6EA754E-294A-44FD-A62F-A02C9056CF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3D9BEC-0ED1-4A7C-BD0D-2C27E712A605}" type="datetime1">
              <a:rPr lang="en-US" smtClean="0"/>
              <a:t>2/1/2023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57A6B8-D521-4B8A-846A-47A1E0A74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101DA2-318D-4AE6-A802-86CEC01ED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84E07C-6A5C-4660-B7D4-F241AE1B3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078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342145-1B96-4DC4-88D1-13545C121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1F3480-9C65-4908-A9B8-99074B18E6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A9EA2A-A9C2-4E4A-919B-B8404A3139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D6DE95-58DE-4377-AFC1-9340BE28A6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3A379ED-C217-4CF2-82A7-13110AF4D812}" type="datetime1">
              <a:rPr lang="en-US" smtClean="0"/>
              <a:t>2/1/2023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0D58F0-90E0-4113-833E-48ED16996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472ECB-E6F5-49AF-8F4E-CB4138CBA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84E07C-6A5C-4660-B7D4-F241AE1B3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799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ED042-0895-4DC4-8F94-7D410F688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337BED-878D-4F02-ACB8-351A95946A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805AE6-59AE-433E-AD76-8E9AE4627A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394295-33D3-4BA5-A899-A5E23FFFE8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7170DB-7DAA-4595-B349-19F3EECD75CD}" type="datetime1">
              <a:rPr lang="en-US" smtClean="0"/>
              <a:t>2/1/2023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6D5A49-5443-4A26-BA48-5C90D8622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929895-605C-4772-9620-70FC6A42A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84E07C-6A5C-4660-B7D4-F241AE1B3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754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B10F2D-7FA6-4EE6-9192-69D523602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01B113-D5C0-4F88-8C17-16E5B5EAF5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73144F-CE4F-4EB1-A743-FD8A78AD61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8F9047-DC0F-4F4D-9A6F-15E135F1C6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18857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fld id="{CD84E07C-6A5C-4660-B7D4-F241AE1B314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029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0B039A8B-B0E8-4CFB-8BBE-D4D4A6A98E50}"/>
              </a:ext>
            </a:extLst>
          </p:cNvPr>
          <p:cNvSpPr/>
          <p:nvPr/>
        </p:nvSpPr>
        <p:spPr>
          <a:xfrm>
            <a:off x="-2988" y="0"/>
            <a:ext cx="12192000" cy="6858000"/>
          </a:xfrm>
          <a:prstGeom prst="rect">
            <a:avLst/>
          </a:prstGeom>
          <a:solidFill>
            <a:srgbClr val="1E41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79C974E-1C25-457E-9B93-F587BBCA73FA}"/>
              </a:ext>
            </a:extLst>
          </p:cNvPr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609F8F3-1D52-472F-AB91-B26691B178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" t="-60" r="4" b="26804"/>
          <a:stretch/>
        </p:blipFill>
        <p:spPr>
          <a:xfrm>
            <a:off x="292847" y="304800"/>
            <a:ext cx="11600330" cy="3124200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8A74207F-DD1C-48FC-AD4C-6E3973CEC525}"/>
              </a:ext>
            </a:extLst>
          </p:cNvPr>
          <p:cNvSpPr txBox="1">
            <a:spLocks/>
          </p:cNvSpPr>
          <p:nvPr/>
        </p:nvSpPr>
        <p:spPr>
          <a:xfrm>
            <a:off x="245889" y="3527936"/>
            <a:ext cx="11714971" cy="15389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solidFill>
                  <a:schemeClr val="bg1"/>
                </a:solidFill>
                <a:latin typeface="Franklin Gothic Demi" panose="020B0703020102020204" pitchFamily="34" charset="0"/>
              </a:rPr>
              <a:t>THE KANSAS DEPARTMENT OF</a:t>
            </a:r>
            <a:br>
              <a:rPr lang="en-US" sz="3600" dirty="0">
                <a:solidFill>
                  <a:schemeClr val="bg1"/>
                </a:solidFill>
                <a:latin typeface="Franklin Gothic Demi" panose="020B0703020102020204" pitchFamily="34" charset="0"/>
              </a:rPr>
            </a:br>
            <a:r>
              <a:rPr lang="en-US" sz="6600" dirty="0">
                <a:solidFill>
                  <a:schemeClr val="bg1"/>
                </a:solidFill>
                <a:latin typeface="Franklin Gothic Demi" panose="020B0703020102020204" pitchFamily="34" charset="0"/>
              </a:rPr>
              <a:t>AGRICULTURE</a:t>
            </a:r>
            <a:endParaRPr lang="en-US" sz="3600" dirty="0">
              <a:solidFill>
                <a:schemeClr val="bg1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37962203-D99C-4E0F-BDC7-282BAF483162}"/>
              </a:ext>
            </a:extLst>
          </p:cNvPr>
          <p:cNvSpPr txBox="1">
            <a:spLocks/>
          </p:cNvSpPr>
          <p:nvPr/>
        </p:nvSpPr>
        <p:spPr>
          <a:xfrm>
            <a:off x="4862254" y="6200896"/>
            <a:ext cx="2498804" cy="422193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000" dirty="0">
                <a:solidFill>
                  <a:schemeClr val="bg1"/>
                </a:solidFill>
                <a:latin typeface="Franklin Gothic Demi" panose="020B0703020102020204" pitchFamily="34" charset="0"/>
              </a:rPr>
              <a:t>January 31, 2023</a:t>
            </a:r>
            <a:endParaRPr lang="en-US" sz="1200" cap="none" dirty="0">
              <a:solidFill>
                <a:schemeClr val="bg1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AD4A5065-F5CC-48C1-8210-D5A802311975}"/>
              </a:ext>
            </a:extLst>
          </p:cNvPr>
          <p:cNvSpPr txBox="1">
            <a:spLocks/>
          </p:cNvSpPr>
          <p:nvPr/>
        </p:nvSpPr>
        <p:spPr>
          <a:xfrm>
            <a:off x="2005139" y="5234061"/>
            <a:ext cx="8213035" cy="874150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000" cap="none" dirty="0">
                <a:solidFill>
                  <a:schemeClr val="bg1"/>
                </a:solidFill>
                <a:latin typeface="Franklin Gothic Demi" panose="020B0703020102020204" pitchFamily="34" charset="0"/>
              </a:rPr>
              <a:t>Division of Water Resources</a:t>
            </a:r>
          </a:p>
          <a:p>
            <a:pPr algn="ctr"/>
            <a:endParaRPr lang="en-US" sz="1200" cap="none" dirty="0">
              <a:solidFill>
                <a:schemeClr val="bg1"/>
              </a:solidFill>
              <a:latin typeface="Franklin Gothic Demi" panose="020B0703020102020204" pitchFamily="34" charset="0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5CC24A2-31AE-43D5-993B-30FE09F878A7}"/>
              </a:ext>
            </a:extLst>
          </p:cNvPr>
          <p:cNvCxnSpPr/>
          <p:nvPr/>
        </p:nvCxnSpPr>
        <p:spPr>
          <a:xfrm>
            <a:off x="1988573" y="5068562"/>
            <a:ext cx="8229601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29807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600FFDA-D088-423C-93CC-F591AFDC4974}"/>
              </a:ext>
            </a:extLst>
          </p:cNvPr>
          <p:cNvSpPr/>
          <p:nvPr/>
        </p:nvSpPr>
        <p:spPr>
          <a:xfrm flipV="1">
            <a:off x="201290" y="6655837"/>
            <a:ext cx="11789420" cy="457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CC5954C-45AA-48D8-8675-16CBEF1862E8}"/>
              </a:ext>
            </a:extLst>
          </p:cNvPr>
          <p:cNvSpPr/>
          <p:nvPr/>
        </p:nvSpPr>
        <p:spPr>
          <a:xfrm>
            <a:off x="201290" y="202163"/>
            <a:ext cx="11789420" cy="801994"/>
          </a:xfrm>
          <a:prstGeom prst="rect">
            <a:avLst/>
          </a:prstGeom>
          <a:solidFill>
            <a:srgbClr val="1E41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93B9481-FF16-4433-B7B7-A52913AFDE44}"/>
              </a:ext>
            </a:extLst>
          </p:cNvPr>
          <p:cNvSpPr/>
          <p:nvPr/>
        </p:nvSpPr>
        <p:spPr>
          <a:xfrm flipV="1">
            <a:off x="201290" y="1053538"/>
            <a:ext cx="11789420" cy="457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17" descr="A picture containing meter&#10;&#10;Description automatically generated">
            <a:extLst>
              <a:ext uri="{FF2B5EF4-FFF2-40B4-BE49-F238E27FC236}">
                <a16:creationId xmlns:a16="http://schemas.microsoft.com/office/drawing/2014/main" id="{E5D887BE-764D-46E9-9D10-E0245A8330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7604" y="5920309"/>
            <a:ext cx="1036792" cy="598099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398A2B46-1650-412E-9367-D838CE6DDDDD}"/>
              </a:ext>
            </a:extLst>
          </p:cNvPr>
          <p:cNvSpPr/>
          <p:nvPr/>
        </p:nvSpPr>
        <p:spPr>
          <a:xfrm>
            <a:off x="5330057" y="6655836"/>
            <a:ext cx="1531886" cy="4571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4CFB949-5F32-413C-B9E5-1782268A3204}"/>
              </a:ext>
            </a:extLst>
          </p:cNvPr>
          <p:cNvSpPr txBox="1">
            <a:spLocks/>
          </p:cNvSpPr>
          <p:nvPr/>
        </p:nvSpPr>
        <p:spPr>
          <a:xfrm>
            <a:off x="651435" y="275058"/>
            <a:ext cx="11056471" cy="5529404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latin typeface="Franklin Gothic Demi" panose="020B0703020102020204" pitchFamily="34" charset="0"/>
              </a:rPr>
              <a:t>KDA – Division of Water Resources</a:t>
            </a:r>
          </a:p>
          <a:p>
            <a:pPr>
              <a:lnSpc>
                <a:spcPct val="150000"/>
              </a:lnSpc>
            </a:pPr>
            <a:r>
              <a:rPr lang="en-US" sz="3600" cap="none" dirty="0">
                <a:solidFill>
                  <a:srgbClr val="1E417B"/>
                </a:solidFill>
                <a:latin typeface="Franklin Gothic Demi" panose="020B0703020102020204" pitchFamily="34" charset="0"/>
              </a:rPr>
              <a:t>Dam Safety Program Evaluation</a:t>
            </a:r>
          </a:p>
          <a:p>
            <a:pPr marL="342900" marR="0" indent="-342900" rtl="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cap="none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Assignment of risk among dam owners and downstream landowners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Zoning requirements or upgrade responsibility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400" cap="none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Other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states approaches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cap="none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Evaluation of Watershed District Act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Are all statutory requirements being met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400" cap="none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Is there enough public accountability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cap="none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Evaluation of DWR and DOC watershed district responsibilities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400" cap="none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Distribution of du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ties and improving efficiency</a:t>
            </a:r>
            <a:endParaRPr lang="en-US" sz="1400" cap="none" dirty="0">
              <a:solidFill>
                <a:schemeClr val="tx1">
                  <a:lumMod val="95000"/>
                  <a:lumOff val="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cap="none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Evaluation of effectiveness of emergency action plans (EAPs)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Improving templates for rural areas</a:t>
            </a:r>
            <a:endParaRPr lang="en-US" sz="1400" cap="none" dirty="0">
              <a:solidFill>
                <a:schemeClr val="tx1">
                  <a:lumMod val="95000"/>
                  <a:lumOff val="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R="0" rtl="0">
              <a:lnSpc>
                <a:spcPct val="150000"/>
              </a:lnSpc>
            </a:pPr>
            <a:endParaRPr lang="en-US" cap="none" dirty="0">
              <a:solidFill>
                <a:schemeClr val="tx1">
                  <a:lumMod val="95000"/>
                  <a:lumOff val="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marR="0" indent="-342900" rtl="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sz="2000" cap="none" dirty="0">
              <a:solidFill>
                <a:schemeClr val="tx1">
                  <a:lumMod val="95000"/>
                  <a:lumOff val="5000"/>
                </a:schemeClr>
              </a:solidFill>
              <a:latin typeface="Franklin Gothic Demi" panose="020B0703020102020204" pitchFamily="34" charset="0"/>
            </a:endParaRPr>
          </a:p>
        </p:txBody>
      </p:sp>
      <p:pic>
        <p:nvPicPr>
          <p:cNvPr id="8" name="Picture 7" descr="A close - up of a clock&#10;&#10;Description automatically generated with low confidence">
            <a:extLst>
              <a:ext uri="{FF2B5EF4-FFF2-40B4-BE49-F238E27FC236}">
                <a16:creationId xmlns:a16="http://schemas.microsoft.com/office/drawing/2014/main" id="{62FF6BCE-8FA5-4395-A24A-550C4555B24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7" r="50007" b="26357"/>
          <a:stretch/>
        </p:blipFill>
        <p:spPr>
          <a:xfrm>
            <a:off x="10126399" y="3778317"/>
            <a:ext cx="1864311" cy="2877923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69A5A36-3389-4B0C-9E94-1238219C9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4E07C-6A5C-4660-B7D4-F241AE1B3146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8335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600FFDA-D088-423C-93CC-F591AFDC4974}"/>
              </a:ext>
            </a:extLst>
          </p:cNvPr>
          <p:cNvSpPr/>
          <p:nvPr/>
        </p:nvSpPr>
        <p:spPr>
          <a:xfrm flipV="1">
            <a:off x="201290" y="6669325"/>
            <a:ext cx="11789420" cy="457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CC5954C-45AA-48D8-8675-16CBEF1862E8}"/>
              </a:ext>
            </a:extLst>
          </p:cNvPr>
          <p:cNvSpPr/>
          <p:nvPr/>
        </p:nvSpPr>
        <p:spPr>
          <a:xfrm>
            <a:off x="201290" y="202162"/>
            <a:ext cx="11789420" cy="6371956"/>
          </a:xfrm>
          <a:prstGeom prst="rect">
            <a:avLst/>
          </a:prstGeom>
          <a:solidFill>
            <a:srgbClr val="1E41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FE9F185-A991-44DD-8FEC-CC624962765D}"/>
              </a:ext>
            </a:extLst>
          </p:cNvPr>
          <p:cNvSpPr txBox="1">
            <a:spLocks/>
          </p:cNvSpPr>
          <p:nvPr/>
        </p:nvSpPr>
        <p:spPr>
          <a:xfrm>
            <a:off x="201290" y="463897"/>
            <a:ext cx="11789419" cy="1568098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5400" cap="none" dirty="0">
                <a:solidFill>
                  <a:schemeClr val="bg1"/>
                </a:solidFill>
                <a:latin typeface="Franklin Gothic Demi" panose="020B0703020102020204" pitchFamily="34" charset="0"/>
              </a:rPr>
              <a:t>THANK YOU</a:t>
            </a:r>
            <a:endParaRPr lang="en-US" sz="4400" cap="none" dirty="0">
              <a:solidFill>
                <a:schemeClr val="bg1"/>
              </a:solidFill>
              <a:latin typeface="Franklin Gothic Demi" panose="020B0703020102020204" pitchFamily="34" charset="0"/>
            </a:endParaRPr>
          </a:p>
        </p:txBody>
      </p:sp>
      <p:pic>
        <p:nvPicPr>
          <p:cNvPr id="12" name="Picture 11" descr="Logo, company name&#10;&#10;Description automatically generated">
            <a:extLst>
              <a:ext uri="{FF2B5EF4-FFF2-40B4-BE49-F238E27FC236}">
                <a16:creationId xmlns:a16="http://schemas.microsoft.com/office/drawing/2014/main" id="{F44BB4D8-89E1-4BD5-8772-4B4946073E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604" y="5817895"/>
            <a:ext cx="1036792" cy="598099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8538CC14-6F7B-41A8-9BAE-367B3F8F0DE6}"/>
              </a:ext>
            </a:extLst>
          </p:cNvPr>
          <p:cNvSpPr txBox="1">
            <a:spLocks/>
          </p:cNvSpPr>
          <p:nvPr/>
        </p:nvSpPr>
        <p:spPr>
          <a:xfrm>
            <a:off x="2318728" y="2470562"/>
            <a:ext cx="7554539" cy="2788412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cap="none" dirty="0">
                <a:solidFill>
                  <a:schemeClr val="bg1"/>
                </a:solidFill>
                <a:latin typeface="Franklin Gothic Demi" panose="020B0703020102020204" pitchFamily="34" charset="0"/>
              </a:rPr>
              <a:t>DWR Dam Safety Conference</a:t>
            </a:r>
          </a:p>
          <a:p>
            <a:pPr algn="ctr"/>
            <a:endParaRPr lang="en-US" sz="2000" cap="none" dirty="0">
              <a:solidFill>
                <a:schemeClr val="bg1"/>
              </a:solidFill>
              <a:latin typeface="Franklin Gothic Demi" panose="020B0703020102020204" pitchFamily="34" charset="0"/>
            </a:endParaRPr>
          </a:p>
          <a:p>
            <a:pPr algn="ctr"/>
            <a:r>
              <a:rPr lang="en-US" cap="none" dirty="0">
                <a:solidFill>
                  <a:schemeClr val="bg1"/>
                </a:solidFill>
                <a:latin typeface="Franklin Gothic Demi" panose="020B0703020102020204" pitchFamily="34" charset="0"/>
              </a:rPr>
              <a:t>March 16, 2023</a:t>
            </a:r>
            <a:endParaRPr lang="en-US" sz="2000" cap="none" dirty="0">
              <a:solidFill>
                <a:schemeClr val="bg1"/>
              </a:solidFill>
              <a:latin typeface="Franklin Gothic Demi" panose="020B0703020102020204" pitchFamily="34" charset="0"/>
            </a:endParaRPr>
          </a:p>
          <a:p>
            <a:pPr algn="ctr"/>
            <a:endParaRPr lang="en-US" sz="2000" cap="none" dirty="0">
              <a:solidFill>
                <a:schemeClr val="bg1"/>
              </a:solidFill>
              <a:latin typeface="Franklin Gothic Demi" panose="020B0703020102020204" pitchFamily="34" charset="0"/>
            </a:endParaRPr>
          </a:p>
          <a:p>
            <a:pPr algn="ctr"/>
            <a:r>
              <a:rPr lang="en-US" sz="2000" cap="none" dirty="0">
                <a:solidFill>
                  <a:schemeClr val="bg1"/>
                </a:solidFill>
                <a:latin typeface="Franklin Gothic Demi" panose="020B0703020102020204" pitchFamily="34" charset="0"/>
              </a:rPr>
              <a:t>Washburn University</a:t>
            </a:r>
          </a:p>
          <a:p>
            <a:pPr algn="ctr"/>
            <a:endParaRPr lang="en-US" sz="2000" cap="none" dirty="0">
              <a:solidFill>
                <a:schemeClr val="bg1"/>
              </a:solidFill>
              <a:latin typeface="Franklin Gothic Demi" panose="020B0703020102020204" pitchFamily="34" charset="0"/>
            </a:endParaRPr>
          </a:p>
          <a:p>
            <a:pPr algn="ctr"/>
            <a:r>
              <a:rPr lang="en-US" sz="2000" cap="none" dirty="0">
                <a:solidFill>
                  <a:schemeClr val="bg1"/>
                </a:solidFill>
                <a:latin typeface="Franklin Gothic Demi" panose="020B0703020102020204" pitchFamily="34" charset="0"/>
              </a:rPr>
              <a:t>Registration Closes Soon</a:t>
            </a:r>
          </a:p>
          <a:p>
            <a:pPr algn="ctr"/>
            <a:endParaRPr lang="en-US" sz="2000" cap="none" dirty="0">
              <a:solidFill>
                <a:schemeClr val="bg1"/>
              </a:solidFill>
              <a:latin typeface="Franklin Gothic Demi" panose="020B0703020102020204" pitchFamily="34" charset="0"/>
            </a:endParaRPr>
          </a:p>
          <a:p>
            <a:pPr algn="ctr"/>
            <a:r>
              <a:rPr lang="en-US" sz="2000" cap="none" dirty="0">
                <a:solidFill>
                  <a:schemeClr val="bg1"/>
                </a:solidFill>
                <a:latin typeface="Franklin Gothic Demi" panose="020B0703020102020204" pitchFamily="34" charset="0"/>
              </a:rPr>
              <a:t>Agriculture.ks.gov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C23140D-EB65-420F-AD28-4FAEBCDAA3CA}"/>
              </a:ext>
            </a:extLst>
          </p:cNvPr>
          <p:cNvSpPr/>
          <p:nvPr/>
        </p:nvSpPr>
        <p:spPr>
          <a:xfrm>
            <a:off x="4248190" y="1989994"/>
            <a:ext cx="3695616" cy="648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E9775D3-1787-4AFA-8815-15EE3D7CDBF3}"/>
              </a:ext>
            </a:extLst>
          </p:cNvPr>
          <p:cNvSpPr/>
          <p:nvPr/>
        </p:nvSpPr>
        <p:spPr>
          <a:xfrm>
            <a:off x="5330057" y="6669324"/>
            <a:ext cx="1531886" cy="4571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901CD06-582E-4F86-83DE-A34F99E31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4E07C-6A5C-4660-B7D4-F241AE1B3146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450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600FFDA-D088-423C-93CC-F591AFDC4974}"/>
              </a:ext>
            </a:extLst>
          </p:cNvPr>
          <p:cNvSpPr/>
          <p:nvPr/>
        </p:nvSpPr>
        <p:spPr>
          <a:xfrm flipV="1">
            <a:off x="201290" y="6655837"/>
            <a:ext cx="11789420" cy="457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CC5954C-45AA-48D8-8675-16CBEF1862E8}"/>
              </a:ext>
            </a:extLst>
          </p:cNvPr>
          <p:cNvSpPr/>
          <p:nvPr/>
        </p:nvSpPr>
        <p:spPr>
          <a:xfrm>
            <a:off x="201290" y="202163"/>
            <a:ext cx="11789420" cy="801994"/>
          </a:xfrm>
          <a:prstGeom prst="rect">
            <a:avLst/>
          </a:prstGeom>
          <a:solidFill>
            <a:srgbClr val="1E41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93B9481-FF16-4433-B7B7-A52913AFDE44}"/>
              </a:ext>
            </a:extLst>
          </p:cNvPr>
          <p:cNvSpPr/>
          <p:nvPr/>
        </p:nvSpPr>
        <p:spPr>
          <a:xfrm flipV="1">
            <a:off x="201290" y="1053538"/>
            <a:ext cx="11789420" cy="457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98A2B46-1650-412E-9367-D838CE6DDDDD}"/>
              </a:ext>
            </a:extLst>
          </p:cNvPr>
          <p:cNvSpPr/>
          <p:nvPr/>
        </p:nvSpPr>
        <p:spPr>
          <a:xfrm>
            <a:off x="5330057" y="6655836"/>
            <a:ext cx="1531886" cy="4571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A close - up of a clock&#10;&#10;Description automatically generated with low confidence">
            <a:extLst>
              <a:ext uri="{FF2B5EF4-FFF2-40B4-BE49-F238E27FC236}">
                <a16:creationId xmlns:a16="http://schemas.microsoft.com/office/drawing/2014/main" id="{5BE59127-2839-4561-AEB8-BBFEEF7CCD6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7" r="50007" b="26357"/>
          <a:stretch/>
        </p:blipFill>
        <p:spPr>
          <a:xfrm>
            <a:off x="10126399" y="3778317"/>
            <a:ext cx="1864311" cy="2877923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BB8679A-6627-4DFA-948D-09DCE593C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4E07C-6A5C-4660-B7D4-F241AE1B3146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B0D73D-41A7-0726-CFB1-33A3A4162B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009" t="29899" r="50868" b="10750"/>
          <a:stretch/>
        </p:blipFill>
        <p:spPr>
          <a:xfrm>
            <a:off x="871010" y="1198699"/>
            <a:ext cx="8918094" cy="516749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111ECD5-359E-B95F-5B5C-2385F0CD5864}"/>
              </a:ext>
            </a:extLst>
          </p:cNvPr>
          <p:cNvSpPr txBox="1"/>
          <p:nvPr/>
        </p:nvSpPr>
        <p:spPr>
          <a:xfrm>
            <a:off x="907182" y="322923"/>
            <a:ext cx="7777678" cy="6596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>
              <a:lnSpc>
                <a:spcPct val="150000"/>
              </a:lnSpc>
              <a:spcBef>
                <a:spcPct val="0"/>
              </a:spcBef>
            </a:pPr>
            <a:r>
              <a:rPr lang="en-US" sz="2800" cap="all" dirty="0">
                <a:solidFill>
                  <a:schemeClr val="bg1"/>
                </a:solidFill>
                <a:latin typeface="Franklin Gothic Demi" panose="020B0703020102020204" pitchFamily="34" charset="0"/>
                <a:ea typeface="+mj-ea"/>
                <a:cs typeface="+mj-cs"/>
              </a:rPr>
              <a:t>KDA – Division of Water Resources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B63899-7CA9-45AD-F71F-2EB1C5EA2900}"/>
              </a:ext>
            </a:extLst>
          </p:cNvPr>
          <p:cNvSpPr txBox="1"/>
          <p:nvPr/>
        </p:nvSpPr>
        <p:spPr>
          <a:xfrm>
            <a:off x="5195843" y="6328140"/>
            <a:ext cx="47628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Information from Kansas State University Weather Data Library</a:t>
            </a:r>
          </a:p>
        </p:txBody>
      </p:sp>
    </p:spTree>
    <p:extLst>
      <p:ext uri="{BB962C8B-B14F-4D97-AF65-F5344CB8AC3E}">
        <p14:creationId xmlns:p14="http://schemas.microsoft.com/office/powerpoint/2010/main" val="39663071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600FFDA-D088-423C-93CC-F591AFDC4974}"/>
              </a:ext>
            </a:extLst>
          </p:cNvPr>
          <p:cNvSpPr/>
          <p:nvPr/>
        </p:nvSpPr>
        <p:spPr>
          <a:xfrm flipV="1">
            <a:off x="201290" y="6655837"/>
            <a:ext cx="11789420" cy="457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CC5954C-45AA-48D8-8675-16CBEF1862E8}"/>
              </a:ext>
            </a:extLst>
          </p:cNvPr>
          <p:cNvSpPr/>
          <p:nvPr/>
        </p:nvSpPr>
        <p:spPr>
          <a:xfrm>
            <a:off x="201290" y="202163"/>
            <a:ext cx="11789420" cy="801994"/>
          </a:xfrm>
          <a:prstGeom prst="rect">
            <a:avLst/>
          </a:prstGeom>
          <a:solidFill>
            <a:srgbClr val="1E41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93B9481-FF16-4433-B7B7-A52913AFDE44}"/>
              </a:ext>
            </a:extLst>
          </p:cNvPr>
          <p:cNvSpPr/>
          <p:nvPr/>
        </p:nvSpPr>
        <p:spPr>
          <a:xfrm flipV="1">
            <a:off x="201290" y="1053538"/>
            <a:ext cx="11789420" cy="457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98A2B46-1650-412E-9367-D838CE6DDDDD}"/>
              </a:ext>
            </a:extLst>
          </p:cNvPr>
          <p:cNvSpPr/>
          <p:nvPr/>
        </p:nvSpPr>
        <p:spPr>
          <a:xfrm>
            <a:off x="5330057" y="6655836"/>
            <a:ext cx="1531886" cy="4571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A close - up of a clock&#10;&#10;Description automatically generated with low confidence">
            <a:extLst>
              <a:ext uri="{FF2B5EF4-FFF2-40B4-BE49-F238E27FC236}">
                <a16:creationId xmlns:a16="http://schemas.microsoft.com/office/drawing/2014/main" id="{5BE59127-2839-4561-AEB8-BBFEEF7CCD6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7" r="50007" b="26357"/>
          <a:stretch/>
        </p:blipFill>
        <p:spPr>
          <a:xfrm>
            <a:off x="10126399" y="3778317"/>
            <a:ext cx="1864311" cy="2877923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BB8679A-6627-4DFA-948D-09DCE593C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4E07C-6A5C-4660-B7D4-F241AE1B3146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EAF7E62-66F0-AD05-D743-879094407E7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001" t="30473" r="50502" b="10641"/>
          <a:stretch/>
        </p:blipFill>
        <p:spPr>
          <a:xfrm>
            <a:off x="623256" y="1153298"/>
            <a:ext cx="9413602" cy="536172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9B6F8E4-E534-F640-0763-E99EC85020D9}"/>
              </a:ext>
            </a:extLst>
          </p:cNvPr>
          <p:cNvSpPr txBox="1"/>
          <p:nvPr/>
        </p:nvSpPr>
        <p:spPr>
          <a:xfrm>
            <a:off x="907182" y="322923"/>
            <a:ext cx="7777678" cy="6596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>
              <a:lnSpc>
                <a:spcPct val="150000"/>
              </a:lnSpc>
              <a:spcBef>
                <a:spcPct val="0"/>
              </a:spcBef>
            </a:pPr>
            <a:r>
              <a:rPr lang="en-US" sz="2800" cap="all" dirty="0">
                <a:solidFill>
                  <a:schemeClr val="bg1"/>
                </a:solidFill>
                <a:latin typeface="Franklin Gothic Demi" panose="020B0703020102020204" pitchFamily="34" charset="0"/>
                <a:ea typeface="+mj-ea"/>
                <a:cs typeface="+mj-cs"/>
              </a:rPr>
              <a:t>KDA – Division of Water Resources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EF6B34-6F90-889A-4183-F220022D809A}"/>
              </a:ext>
            </a:extLst>
          </p:cNvPr>
          <p:cNvSpPr txBox="1"/>
          <p:nvPr/>
        </p:nvSpPr>
        <p:spPr>
          <a:xfrm>
            <a:off x="5195843" y="6328140"/>
            <a:ext cx="47628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Information from Kansas State University Weather Data Library</a:t>
            </a:r>
          </a:p>
        </p:txBody>
      </p:sp>
    </p:spTree>
    <p:extLst>
      <p:ext uri="{BB962C8B-B14F-4D97-AF65-F5344CB8AC3E}">
        <p14:creationId xmlns:p14="http://schemas.microsoft.com/office/powerpoint/2010/main" val="14577618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600FFDA-D088-423C-93CC-F591AFDC4974}"/>
              </a:ext>
            </a:extLst>
          </p:cNvPr>
          <p:cNvSpPr/>
          <p:nvPr/>
        </p:nvSpPr>
        <p:spPr>
          <a:xfrm flipV="1">
            <a:off x="201290" y="6655837"/>
            <a:ext cx="11789420" cy="457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CC5954C-45AA-48D8-8675-16CBEF1862E8}"/>
              </a:ext>
            </a:extLst>
          </p:cNvPr>
          <p:cNvSpPr/>
          <p:nvPr/>
        </p:nvSpPr>
        <p:spPr>
          <a:xfrm>
            <a:off x="201290" y="202163"/>
            <a:ext cx="11789420" cy="801994"/>
          </a:xfrm>
          <a:prstGeom prst="rect">
            <a:avLst/>
          </a:prstGeom>
          <a:solidFill>
            <a:srgbClr val="1E41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93B9481-FF16-4433-B7B7-A52913AFDE44}"/>
              </a:ext>
            </a:extLst>
          </p:cNvPr>
          <p:cNvSpPr/>
          <p:nvPr/>
        </p:nvSpPr>
        <p:spPr>
          <a:xfrm flipV="1">
            <a:off x="201290" y="1053538"/>
            <a:ext cx="11789420" cy="457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17" descr="A picture containing meter&#10;&#10;Description automatically generated">
            <a:extLst>
              <a:ext uri="{FF2B5EF4-FFF2-40B4-BE49-F238E27FC236}">
                <a16:creationId xmlns:a16="http://schemas.microsoft.com/office/drawing/2014/main" id="{E5D887BE-764D-46E9-9D10-E0245A8330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7604" y="5920309"/>
            <a:ext cx="1036792" cy="598099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398A2B46-1650-412E-9367-D838CE6DDDDD}"/>
              </a:ext>
            </a:extLst>
          </p:cNvPr>
          <p:cNvSpPr/>
          <p:nvPr/>
        </p:nvSpPr>
        <p:spPr>
          <a:xfrm>
            <a:off x="5330057" y="6655836"/>
            <a:ext cx="1531886" cy="4571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4CFB949-5F32-413C-B9E5-1782268A3204}"/>
              </a:ext>
            </a:extLst>
          </p:cNvPr>
          <p:cNvSpPr txBox="1">
            <a:spLocks/>
          </p:cNvSpPr>
          <p:nvPr/>
        </p:nvSpPr>
        <p:spPr>
          <a:xfrm>
            <a:off x="1293782" y="374288"/>
            <a:ext cx="9144000" cy="4942018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latin typeface="Franklin Gothic Demi" panose="020B0703020102020204" pitchFamily="34" charset="0"/>
              </a:rPr>
              <a:t>KDA – Division of Water Resources</a:t>
            </a:r>
          </a:p>
          <a:p>
            <a:pPr>
              <a:lnSpc>
                <a:spcPct val="150000"/>
              </a:lnSpc>
            </a:pPr>
            <a:r>
              <a:rPr lang="en-US" sz="2000" cap="none" dirty="0">
                <a:solidFill>
                  <a:srgbClr val="1E417B"/>
                </a:solidFill>
                <a:latin typeface="Franklin Gothic Demi" panose="020B0703020102020204" pitchFamily="34" charset="0"/>
              </a:rPr>
              <a:t>Over Pumping – Using more than authorized by water right in a given year</a:t>
            </a:r>
          </a:p>
          <a:p>
            <a:pPr>
              <a:lnSpc>
                <a:spcPct val="150000"/>
              </a:lnSpc>
            </a:pPr>
            <a:endParaRPr lang="en-US" sz="2000" cap="none" dirty="0">
              <a:solidFill>
                <a:srgbClr val="1E417B"/>
              </a:solidFill>
              <a:latin typeface="Franklin Gothic Demi" panose="020B0703020102020204" pitchFamily="34" charset="0"/>
            </a:endParaRPr>
          </a:p>
          <a:p>
            <a:pPr marL="342900" marR="0" indent="-342900" rtl="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sz="1600" cap="none" dirty="0">
              <a:solidFill>
                <a:schemeClr val="tx1">
                  <a:lumMod val="95000"/>
                  <a:lumOff val="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8" name="Picture 7" descr="A close - up of a clock&#10;&#10;Description automatically generated with low confidence">
            <a:extLst>
              <a:ext uri="{FF2B5EF4-FFF2-40B4-BE49-F238E27FC236}">
                <a16:creationId xmlns:a16="http://schemas.microsoft.com/office/drawing/2014/main" id="{62FF6BCE-8FA5-4395-A24A-550C4555B24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7" r="50007" b="26357"/>
          <a:stretch/>
        </p:blipFill>
        <p:spPr>
          <a:xfrm>
            <a:off x="10126399" y="3778317"/>
            <a:ext cx="1864311" cy="2877923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69A5A36-3389-4B0C-9E94-1238219C9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4E07C-6A5C-4660-B7D4-F241AE1B3146}" type="slidenum">
              <a:rPr lang="en-US" smtClean="0"/>
              <a:pPr/>
              <a:t>4</a:t>
            </a:fld>
            <a:endParaRPr lang="en-US" dirty="0"/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0FBE39A6-61A5-944C-AB27-234AB03A1E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8063005"/>
              </p:ext>
            </p:extLst>
          </p:nvPr>
        </p:nvGraphicFramePr>
        <p:xfrm>
          <a:off x="558844" y="1727768"/>
          <a:ext cx="10613876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3096">
                  <a:extLst>
                    <a:ext uri="{9D8B030D-6E8A-4147-A177-3AD203B41FA5}">
                      <a16:colId xmlns:a16="http://schemas.microsoft.com/office/drawing/2014/main" val="4281492173"/>
                    </a:ext>
                  </a:extLst>
                </a:gridCol>
                <a:gridCol w="2963842">
                  <a:extLst>
                    <a:ext uri="{9D8B030D-6E8A-4147-A177-3AD203B41FA5}">
                      <a16:colId xmlns:a16="http://schemas.microsoft.com/office/drawing/2014/main" val="435527407"/>
                    </a:ext>
                  </a:extLst>
                </a:gridCol>
                <a:gridCol w="2653469">
                  <a:extLst>
                    <a:ext uri="{9D8B030D-6E8A-4147-A177-3AD203B41FA5}">
                      <a16:colId xmlns:a16="http://schemas.microsoft.com/office/drawing/2014/main" val="2384342922"/>
                    </a:ext>
                  </a:extLst>
                </a:gridCol>
                <a:gridCol w="2653469">
                  <a:extLst>
                    <a:ext uri="{9D8B030D-6E8A-4147-A177-3AD203B41FA5}">
                      <a16:colId xmlns:a16="http://schemas.microsoft.com/office/drawing/2014/main" val="9781091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Penalty Category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Severity Level A </a:t>
                      </a:r>
                    </a:p>
                    <a:p>
                      <a:pPr algn="ctr"/>
                      <a:r>
                        <a:rPr lang="en-US" dirty="0"/>
                        <a:t>&lt; 24 Hours Over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Severity Level B</a:t>
                      </a:r>
                    </a:p>
                    <a:p>
                      <a:pPr algn="ctr"/>
                      <a:r>
                        <a:rPr lang="en-US" dirty="0"/>
                        <a:t>24-72 Hours Over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Severity Level C</a:t>
                      </a:r>
                    </a:p>
                    <a:p>
                      <a:pPr algn="ctr"/>
                      <a:r>
                        <a:rPr lang="en-US" dirty="0"/>
                        <a:t>&gt; 72 Hours Over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83088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  <a:p>
                      <a:pPr algn="ctr"/>
                      <a:r>
                        <a:rPr lang="en-US" dirty="0"/>
                        <a:t>(no prior offense)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Written notice of noncompliance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$1,000/day and reduction of  2 times over pumped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$1,000/day and reduction of 3 times over pumped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49148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  <a:p>
                      <a:pPr algn="ctr"/>
                      <a:r>
                        <a:rPr lang="en-US" dirty="0"/>
                        <a:t>(1 prior offense)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$1,000/day and reduction of 2 times over pumped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$1,000/day and one-year suspension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$1,000/day and three-year suspension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38952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 </a:t>
                      </a:r>
                    </a:p>
                    <a:p>
                      <a:pPr algn="ctr"/>
                      <a:r>
                        <a:rPr lang="en-US" dirty="0"/>
                        <a:t>(2 prior offenses)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$1,000/day </a:t>
                      </a:r>
                      <a:r>
                        <a:rPr lang="en-US"/>
                        <a:t>and one-year </a:t>
                      </a:r>
                      <a:r>
                        <a:rPr lang="en-US" dirty="0"/>
                        <a:t>suspension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$1,000/day and three-year suspension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$1,000/day and four-year suspension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8506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  <a:p>
                      <a:pPr algn="ctr"/>
                      <a:r>
                        <a:rPr lang="en-US" dirty="0"/>
                        <a:t>(&gt;2 prior offenses)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$1,000/day and three-year suspension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$1,000/day and four-year suspension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$1,000/day and five-year suspension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0179963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8F07AA77-47B5-9C63-21AB-C0018BA4A392}"/>
              </a:ext>
            </a:extLst>
          </p:cNvPr>
          <p:cNvSpPr txBox="1"/>
          <p:nvPr/>
        </p:nvSpPr>
        <p:spPr>
          <a:xfrm>
            <a:off x="677426" y="5114611"/>
            <a:ext cx="828570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2021 water use year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147 Over pump orders issued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2,720 acre-feet over authorized total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$463,750 fine collected</a:t>
            </a:r>
          </a:p>
        </p:txBody>
      </p:sp>
    </p:spTree>
    <p:extLst>
      <p:ext uri="{BB962C8B-B14F-4D97-AF65-F5344CB8AC3E}">
        <p14:creationId xmlns:p14="http://schemas.microsoft.com/office/powerpoint/2010/main" val="25045421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600FFDA-D088-423C-93CC-F591AFDC4974}"/>
              </a:ext>
            </a:extLst>
          </p:cNvPr>
          <p:cNvSpPr/>
          <p:nvPr/>
        </p:nvSpPr>
        <p:spPr>
          <a:xfrm flipV="1">
            <a:off x="201290" y="6655837"/>
            <a:ext cx="11789420" cy="457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CC5954C-45AA-48D8-8675-16CBEF1862E8}"/>
              </a:ext>
            </a:extLst>
          </p:cNvPr>
          <p:cNvSpPr/>
          <p:nvPr/>
        </p:nvSpPr>
        <p:spPr>
          <a:xfrm>
            <a:off x="201290" y="202163"/>
            <a:ext cx="11789420" cy="801994"/>
          </a:xfrm>
          <a:prstGeom prst="rect">
            <a:avLst/>
          </a:prstGeom>
          <a:solidFill>
            <a:srgbClr val="1E41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93B9481-FF16-4433-B7B7-A52913AFDE44}"/>
              </a:ext>
            </a:extLst>
          </p:cNvPr>
          <p:cNvSpPr/>
          <p:nvPr/>
        </p:nvSpPr>
        <p:spPr>
          <a:xfrm flipV="1">
            <a:off x="201290" y="1053538"/>
            <a:ext cx="11789420" cy="457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98A2B46-1650-412E-9367-D838CE6DDDDD}"/>
              </a:ext>
            </a:extLst>
          </p:cNvPr>
          <p:cNvSpPr/>
          <p:nvPr/>
        </p:nvSpPr>
        <p:spPr>
          <a:xfrm>
            <a:off x="5330057" y="6655836"/>
            <a:ext cx="1531886" cy="4571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A close - up of a clock&#10;&#10;Description automatically generated with low confidence">
            <a:extLst>
              <a:ext uri="{FF2B5EF4-FFF2-40B4-BE49-F238E27FC236}">
                <a16:creationId xmlns:a16="http://schemas.microsoft.com/office/drawing/2014/main" id="{5BE59127-2839-4561-AEB8-BBFEEF7CCD6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7" r="50007" b="26357"/>
          <a:stretch/>
        </p:blipFill>
        <p:spPr>
          <a:xfrm>
            <a:off x="10126399" y="3778317"/>
            <a:ext cx="1864311" cy="2877923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BB8679A-6627-4DFA-948D-09DCE593C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4E07C-6A5C-4660-B7D4-F241AE1B3146}" type="slidenum">
              <a:rPr lang="en-US" smtClean="0"/>
              <a:pPr/>
              <a:t>5</a:t>
            </a:fld>
            <a:endParaRPr lang="en-US" dirty="0"/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573A6435-E726-3165-1CBE-B5ABC996432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3835352"/>
              </p:ext>
            </p:extLst>
          </p:nvPr>
        </p:nvGraphicFramePr>
        <p:xfrm>
          <a:off x="1255660" y="1053538"/>
          <a:ext cx="7927958" cy="56022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3" imgW="8019999" imgH="5667233" progId="AcroExch.Document.DC">
                  <p:embed/>
                </p:oleObj>
              </mc:Choice>
              <mc:Fallback>
                <p:oleObj name="Acrobat Document" r:id="rId3" imgW="8019999" imgH="5667233" progId="AcroExch.Document.DC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573A6435-E726-3165-1CBE-B5ABC996432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55660" y="1053538"/>
                        <a:ext cx="7927958" cy="56022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201DF887-388F-D19E-65AC-E3189BBB3D62}"/>
              </a:ext>
            </a:extLst>
          </p:cNvPr>
          <p:cNvSpPr txBox="1"/>
          <p:nvPr/>
        </p:nvSpPr>
        <p:spPr>
          <a:xfrm>
            <a:off x="975550" y="322923"/>
            <a:ext cx="7777678" cy="6596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>
              <a:lnSpc>
                <a:spcPct val="150000"/>
              </a:lnSpc>
              <a:spcBef>
                <a:spcPct val="0"/>
              </a:spcBef>
            </a:pPr>
            <a:r>
              <a:rPr lang="en-US" sz="2800" cap="all" dirty="0">
                <a:solidFill>
                  <a:schemeClr val="bg1"/>
                </a:solidFill>
                <a:latin typeface="Franklin Gothic Demi" panose="020B0703020102020204" pitchFamily="34" charset="0"/>
                <a:ea typeface="+mj-ea"/>
                <a:cs typeface="+mj-cs"/>
              </a:rPr>
              <a:t>KDA – Division of Water Resources</a:t>
            </a:r>
          </a:p>
        </p:txBody>
      </p:sp>
    </p:spTree>
    <p:extLst>
      <p:ext uri="{BB962C8B-B14F-4D97-AF65-F5344CB8AC3E}">
        <p14:creationId xmlns:p14="http://schemas.microsoft.com/office/powerpoint/2010/main" val="41594749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600FFDA-D088-423C-93CC-F591AFDC4974}"/>
              </a:ext>
            </a:extLst>
          </p:cNvPr>
          <p:cNvSpPr/>
          <p:nvPr/>
        </p:nvSpPr>
        <p:spPr>
          <a:xfrm flipV="1">
            <a:off x="201290" y="6655837"/>
            <a:ext cx="11789420" cy="457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CC5954C-45AA-48D8-8675-16CBEF1862E8}"/>
              </a:ext>
            </a:extLst>
          </p:cNvPr>
          <p:cNvSpPr/>
          <p:nvPr/>
        </p:nvSpPr>
        <p:spPr>
          <a:xfrm>
            <a:off x="201290" y="202163"/>
            <a:ext cx="11789420" cy="801994"/>
          </a:xfrm>
          <a:prstGeom prst="rect">
            <a:avLst/>
          </a:prstGeom>
          <a:solidFill>
            <a:srgbClr val="1E41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93B9481-FF16-4433-B7B7-A52913AFDE44}"/>
              </a:ext>
            </a:extLst>
          </p:cNvPr>
          <p:cNvSpPr/>
          <p:nvPr/>
        </p:nvSpPr>
        <p:spPr>
          <a:xfrm flipV="1">
            <a:off x="201290" y="1053538"/>
            <a:ext cx="11789420" cy="457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98A2B46-1650-412E-9367-D838CE6DDDDD}"/>
              </a:ext>
            </a:extLst>
          </p:cNvPr>
          <p:cNvSpPr/>
          <p:nvPr/>
        </p:nvSpPr>
        <p:spPr>
          <a:xfrm>
            <a:off x="5330057" y="6655836"/>
            <a:ext cx="1531886" cy="4571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A close - up of a clock&#10;&#10;Description automatically generated with low confidence">
            <a:extLst>
              <a:ext uri="{FF2B5EF4-FFF2-40B4-BE49-F238E27FC236}">
                <a16:creationId xmlns:a16="http://schemas.microsoft.com/office/drawing/2014/main" id="{5BE59127-2839-4561-AEB8-BBFEEF7CCD6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7" r="50007" b="26357"/>
          <a:stretch/>
        </p:blipFill>
        <p:spPr>
          <a:xfrm>
            <a:off x="10126399" y="3778317"/>
            <a:ext cx="1864311" cy="2877923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BB8679A-6627-4DFA-948D-09DCE593C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4E07C-6A5C-4660-B7D4-F241AE1B3146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8" name="Picture 4" descr="Compacts">
            <a:extLst>
              <a:ext uri="{FF2B5EF4-FFF2-40B4-BE49-F238E27FC236}">
                <a16:creationId xmlns:a16="http://schemas.microsoft.com/office/drawing/2014/main" id="{4C6FB151-5C5A-4253-96C9-AEF066BA1A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1" t="5750" r="2284"/>
          <a:stretch/>
        </p:blipFill>
        <p:spPr>
          <a:xfrm>
            <a:off x="577582" y="1728747"/>
            <a:ext cx="6752093" cy="4459116"/>
          </a:xfrm>
          <a:prstGeom prst="rect">
            <a:avLst/>
          </a:prstGeom>
          <a:ln w="12700" cap="sq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5E141DA-81D6-412D-901B-5ABF72536F7F}"/>
              </a:ext>
            </a:extLst>
          </p:cNvPr>
          <p:cNvSpPr txBox="1"/>
          <p:nvPr/>
        </p:nvSpPr>
        <p:spPr>
          <a:xfrm>
            <a:off x="3507554" y="916271"/>
            <a:ext cx="5176891" cy="6596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rgbClr val="1E417B"/>
                </a:solidFill>
                <a:latin typeface="Franklin Gothic Demi" panose="020B0703020102020204" pitchFamily="34" charset="0"/>
              </a:rPr>
              <a:t>Interstate Water Compacts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5789531-672E-4AC7-88F1-314D7915A626}"/>
              </a:ext>
            </a:extLst>
          </p:cNvPr>
          <p:cNvSpPr txBox="1"/>
          <p:nvPr/>
        </p:nvSpPr>
        <p:spPr>
          <a:xfrm>
            <a:off x="7541759" y="1700454"/>
            <a:ext cx="4144505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600" cap="none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Compliance with all compacts and historically good relationships with our neighboring states.</a:t>
            </a:r>
            <a:br>
              <a:rPr lang="en-US" sz="1600" cap="none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en-US" sz="1600" cap="none" dirty="0"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600" cap="none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Meeting regularly with </a:t>
            </a:r>
            <a:r>
              <a:rPr lang="en-US" sz="1600" cap="none" dirty="0">
                <a:latin typeface="Verdana" panose="020B0604030504040204" pitchFamily="34" charset="0"/>
                <a:ea typeface="Verdana" panose="020B0604030504040204" pitchFamily="34" charset="0"/>
              </a:rPr>
              <a:t>Colorado</a:t>
            </a:r>
            <a:r>
              <a:rPr lang="en-US" sz="1600" cap="none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and </a:t>
            </a:r>
            <a:r>
              <a:rPr lang="en-US" sz="1600" cap="none" dirty="0">
                <a:latin typeface="Verdana" panose="020B0604030504040204" pitchFamily="34" charset="0"/>
                <a:ea typeface="Verdana" panose="020B0604030504040204" pitchFamily="34" charset="0"/>
              </a:rPr>
              <a:t>Nebraska</a:t>
            </a:r>
            <a:r>
              <a:rPr lang="en-US" sz="1600" cap="none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on Republican </a:t>
            </a:r>
            <a:r>
              <a:rPr lang="en-US" sz="1600" cap="none" dirty="0">
                <a:latin typeface="Verdana" panose="020B0604030504040204" pitchFamily="34" charset="0"/>
                <a:ea typeface="Verdana" panose="020B0604030504040204" pitchFamily="34" charset="0"/>
              </a:rPr>
              <a:t>River</a:t>
            </a:r>
            <a:r>
              <a:rPr lang="en-US" sz="1600" cap="none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compact issues.</a:t>
            </a:r>
            <a:br>
              <a:rPr lang="en-US" sz="1600" cap="none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en-US" sz="1600" cap="none" dirty="0"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600" cap="none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Working with </a:t>
            </a:r>
            <a:r>
              <a:rPr lang="en-US" sz="1600" cap="none" dirty="0">
                <a:latin typeface="Verdana" panose="020B0604030504040204" pitchFamily="34" charset="0"/>
                <a:ea typeface="Verdana" panose="020B0604030504040204" pitchFamily="34" charset="0"/>
              </a:rPr>
              <a:t>Colorado</a:t>
            </a:r>
            <a:r>
              <a:rPr lang="en-US" sz="1600" cap="none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on </a:t>
            </a:r>
            <a:br>
              <a:rPr lang="en-US" sz="1600" cap="none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1600" cap="none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Arkansas River water quality.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7F7BFD-5187-A793-5099-B43A686DD879}"/>
              </a:ext>
            </a:extLst>
          </p:cNvPr>
          <p:cNvSpPr txBox="1"/>
          <p:nvPr/>
        </p:nvSpPr>
        <p:spPr>
          <a:xfrm>
            <a:off x="907182" y="322923"/>
            <a:ext cx="7777678" cy="6596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>
              <a:lnSpc>
                <a:spcPct val="150000"/>
              </a:lnSpc>
              <a:spcBef>
                <a:spcPct val="0"/>
              </a:spcBef>
            </a:pPr>
            <a:r>
              <a:rPr lang="en-US" sz="2800" cap="all" dirty="0">
                <a:solidFill>
                  <a:schemeClr val="bg1"/>
                </a:solidFill>
                <a:latin typeface="Franklin Gothic Demi" panose="020B0703020102020204" pitchFamily="34" charset="0"/>
                <a:ea typeface="+mj-ea"/>
                <a:cs typeface="+mj-cs"/>
              </a:rPr>
              <a:t>KDA – Division of Water Resources</a:t>
            </a:r>
          </a:p>
        </p:txBody>
      </p:sp>
    </p:spTree>
    <p:extLst>
      <p:ext uri="{BB962C8B-B14F-4D97-AF65-F5344CB8AC3E}">
        <p14:creationId xmlns:p14="http://schemas.microsoft.com/office/powerpoint/2010/main" val="17237979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600FFDA-D088-423C-93CC-F591AFDC4974}"/>
              </a:ext>
            </a:extLst>
          </p:cNvPr>
          <p:cNvSpPr/>
          <p:nvPr/>
        </p:nvSpPr>
        <p:spPr>
          <a:xfrm flipV="1">
            <a:off x="201290" y="6655837"/>
            <a:ext cx="11789420" cy="457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CC5954C-45AA-48D8-8675-16CBEF1862E8}"/>
              </a:ext>
            </a:extLst>
          </p:cNvPr>
          <p:cNvSpPr/>
          <p:nvPr/>
        </p:nvSpPr>
        <p:spPr>
          <a:xfrm>
            <a:off x="201290" y="202163"/>
            <a:ext cx="11789420" cy="801994"/>
          </a:xfrm>
          <a:prstGeom prst="rect">
            <a:avLst/>
          </a:prstGeom>
          <a:solidFill>
            <a:srgbClr val="1E41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93B9481-FF16-4433-B7B7-A52913AFDE44}"/>
              </a:ext>
            </a:extLst>
          </p:cNvPr>
          <p:cNvSpPr/>
          <p:nvPr/>
        </p:nvSpPr>
        <p:spPr>
          <a:xfrm flipV="1">
            <a:off x="201290" y="1053538"/>
            <a:ext cx="11789420" cy="457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17" descr="A picture containing meter&#10;&#10;Description automatically generated">
            <a:extLst>
              <a:ext uri="{FF2B5EF4-FFF2-40B4-BE49-F238E27FC236}">
                <a16:creationId xmlns:a16="http://schemas.microsoft.com/office/drawing/2014/main" id="{E5D887BE-764D-46E9-9D10-E0245A8330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7604" y="5920309"/>
            <a:ext cx="1036792" cy="598099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398A2B46-1650-412E-9367-D838CE6DDDDD}"/>
              </a:ext>
            </a:extLst>
          </p:cNvPr>
          <p:cNvSpPr/>
          <p:nvPr/>
        </p:nvSpPr>
        <p:spPr>
          <a:xfrm>
            <a:off x="5330057" y="6655836"/>
            <a:ext cx="1531886" cy="4571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4CFB949-5F32-413C-B9E5-1782268A3204}"/>
              </a:ext>
            </a:extLst>
          </p:cNvPr>
          <p:cNvSpPr txBox="1">
            <a:spLocks/>
          </p:cNvSpPr>
          <p:nvPr/>
        </p:nvSpPr>
        <p:spPr>
          <a:xfrm>
            <a:off x="1595554" y="362079"/>
            <a:ext cx="9133425" cy="4942018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latin typeface="Franklin Gothic Demi" panose="020B0703020102020204" pitchFamily="34" charset="0"/>
              </a:rPr>
              <a:t>KDA – Division of Water Resources</a:t>
            </a:r>
          </a:p>
          <a:p>
            <a:pPr>
              <a:lnSpc>
                <a:spcPct val="150000"/>
              </a:lnSpc>
            </a:pPr>
            <a:endParaRPr lang="en-US" sz="2000" cap="none" dirty="0">
              <a:solidFill>
                <a:srgbClr val="1E417B"/>
              </a:solidFill>
              <a:latin typeface="Franklin Gothic Demi" panose="020B07030201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cap="none" dirty="0">
                <a:solidFill>
                  <a:srgbClr val="1E417B"/>
                </a:solidFill>
                <a:latin typeface="Franklin Gothic Demi" panose="020B0703020102020204" pitchFamily="34" charset="0"/>
              </a:rPr>
              <a:t>Hot Topics</a:t>
            </a:r>
          </a:p>
          <a:p>
            <a:pPr marL="342900" marR="0" indent="-342900" rtl="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cap="none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Wichita Aquifer Storage and Recovery Permits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District court case</a:t>
            </a:r>
            <a:endParaRPr lang="en-US" cap="none" dirty="0">
              <a:solidFill>
                <a:schemeClr val="tx1">
                  <a:lumMod val="95000"/>
                  <a:lumOff val="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marR="0" indent="-342900" rtl="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cap="none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Hays – R9 Transfer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Kansas Supreme Court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cap="none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Water Transfer Panel </a:t>
            </a:r>
          </a:p>
          <a:p>
            <a:pPr marL="342900" marR="0" indent="-342900" rtl="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cap="none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Rattlesnake Creek/Quivira</a:t>
            </a:r>
          </a:p>
          <a:p>
            <a:pPr marL="342900" marR="0" indent="-342900" rtl="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sz="2000" cap="none" dirty="0">
              <a:solidFill>
                <a:schemeClr val="tx1">
                  <a:lumMod val="95000"/>
                  <a:lumOff val="5000"/>
                </a:schemeClr>
              </a:solidFill>
              <a:latin typeface="Franklin Gothic Demi" panose="020B0703020102020204" pitchFamily="34" charset="0"/>
            </a:endParaRPr>
          </a:p>
        </p:txBody>
      </p:sp>
      <p:pic>
        <p:nvPicPr>
          <p:cNvPr id="8" name="Picture 7" descr="A close - up of a clock&#10;&#10;Description automatically generated with low confidence">
            <a:extLst>
              <a:ext uri="{FF2B5EF4-FFF2-40B4-BE49-F238E27FC236}">
                <a16:creationId xmlns:a16="http://schemas.microsoft.com/office/drawing/2014/main" id="{62FF6BCE-8FA5-4395-A24A-550C4555B24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7" r="50007" b="26357"/>
          <a:stretch/>
        </p:blipFill>
        <p:spPr>
          <a:xfrm>
            <a:off x="10126399" y="3778317"/>
            <a:ext cx="1864311" cy="2877923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69A5A36-3389-4B0C-9E94-1238219C9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4E07C-6A5C-4660-B7D4-F241AE1B3146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092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600FFDA-D088-423C-93CC-F591AFDC4974}"/>
              </a:ext>
            </a:extLst>
          </p:cNvPr>
          <p:cNvSpPr/>
          <p:nvPr/>
        </p:nvSpPr>
        <p:spPr>
          <a:xfrm flipV="1">
            <a:off x="201290" y="6655837"/>
            <a:ext cx="11789420" cy="457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CC5954C-45AA-48D8-8675-16CBEF1862E8}"/>
              </a:ext>
            </a:extLst>
          </p:cNvPr>
          <p:cNvSpPr/>
          <p:nvPr/>
        </p:nvSpPr>
        <p:spPr>
          <a:xfrm>
            <a:off x="201290" y="202163"/>
            <a:ext cx="11789420" cy="801994"/>
          </a:xfrm>
          <a:prstGeom prst="rect">
            <a:avLst/>
          </a:prstGeom>
          <a:solidFill>
            <a:srgbClr val="1E41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93B9481-FF16-4433-B7B7-A52913AFDE44}"/>
              </a:ext>
            </a:extLst>
          </p:cNvPr>
          <p:cNvSpPr/>
          <p:nvPr/>
        </p:nvSpPr>
        <p:spPr>
          <a:xfrm flipV="1">
            <a:off x="201290" y="1053538"/>
            <a:ext cx="11789420" cy="457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17" descr="A picture containing meter&#10;&#10;Description automatically generated">
            <a:extLst>
              <a:ext uri="{FF2B5EF4-FFF2-40B4-BE49-F238E27FC236}">
                <a16:creationId xmlns:a16="http://schemas.microsoft.com/office/drawing/2014/main" id="{E5D887BE-764D-46E9-9D10-E0245A8330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7604" y="5920309"/>
            <a:ext cx="1036792" cy="598099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398A2B46-1650-412E-9367-D838CE6DDDDD}"/>
              </a:ext>
            </a:extLst>
          </p:cNvPr>
          <p:cNvSpPr/>
          <p:nvPr/>
        </p:nvSpPr>
        <p:spPr>
          <a:xfrm>
            <a:off x="5330057" y="6655836"/>
            <a:ext cx="1531886" cy="4571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4CFB949-5F32-413C-B9E5-1782268A3204}"/>
              </a:ext>
            </a:extLst>
          </p:cNvPr>
          <p:cNvSpPr txBox="1">
            <a:spLocks/>
          </p:cNvSpPr>
          <p:nvPr/>
        </p:nvSpPr>
        <p:spPr>
          <a:xfrm>
            <a:off x="1595554" y="362079"/>
            <a:ext cx="9133425" cy="4942018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latin typeface="Franklin Gothic Demi" panose="020B0703020102020204" pitchFamily="34" charset="0"/>
              </a:rPr>
              <a:t>KDA – Division of Water Resources</a:t>
            </a:r>
          </a:p>
          <a:p>
            <a:pPr>
              <a:lnSpc>
                <a:spcPct val="150000"/>
              </a:lnSpc>
            </a:pPr>
            <a:endParaRPr lang="en-US" sz="2000" cap="none" dirty="0">
              <a:solidFill>
                <a:srgbClr val="1E417B"/>
              </a:solidFill>
              <a:latin typeface="Franklin Gothic Demi" panose="020B07030201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600" cap="none" dirty="0">
                <a:solidFill>
                  <a:srgbClr val="1E417B"/>
                </a:solidFill>
                <a:latin typeface="Franklin Gothic Demi" panose="020B0703020102020204" pitchFamily="34" charset="0"/>
              </a:rPr>
              <a:t>2022 Legislative Additions Dam Safety</a:t>
            </a:r>
          </a:p>
          <a:p>
            <a:pPr marL="342900" marR="0" indent="-342900" rtl="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cap="none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 additional engineering positions</a:t>
            </a:r>
          </a:p>
          <a:p>
            <a:pPr marL="342900" marR="0" indent="-342900" rtl="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cap="none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$50,000 Dam Safety Emergency Fund</a:t>
            </a:r>
          </a:p>
          <a:p>
            <a:pPr marL="342900" marR="0" indent="-342900" rtl="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cap="none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$150,000 for Dam Safety Program Review</a:t>
            </a:r>
          </a:p>
          <a:p>
            <a:pPr marL="342900" marR="0" indent="-342900" rtl="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sz="2000" cap="none" dirty="0">
              <a:solidFill>
                <a:schemeClr val="tx1">
                  <a:lumMod val="95000"/>
                  <a:lumOff val="5000"/>
                </a:schemeClr>
              </a:solidFill>
              <a:latin typeface="Franklin Gothic Demi" panose="020B0703020102020204" pitchFamily="34" charset="0"/>
            </a:endParaRPr>
          </a:p>
        </p:txBody>
      </p:sp>
      <p:pic>
        <p:nvPicPr>
          <p:cNvPr id="8" name="Picture 7" descr="A close - up of a clock&#10;&#10;Description automatically generated with low confidence">
            <a:extLst>
              <a:ext uri="{FF2B5EF4-FFF2-40B4-BE49-F238E27FC236}">
                <a16:creationId xmlns:a16="http://schemas.microsoft.com/office/drawing/2014/main" id="{62FF6BCE-8FA5-4395-A24A-550C4555B24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7" r="50007" b="26357"/>
          <a:stretch/>
        </p:blipFill>
        <p:spPr>
          <a:xfrm>
            <a:off x="10126399" y="3778317"/>
            <a:ext cx="1864311" cy="2877923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69A5A36-3389-4B0C-9E94-1238219C9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4E07C-6A5C-4660-B7D4-F241AE1B3146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3048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600FFDA-D088-423C-93CC-F591AFDC4974}"/>
              </a:ext>
            </a:extLst>
          </p:cNvPr>
          <p:cNvSpPr/>
          <p:nvPr/>
        </p:nvSpPr>
        <p:spPr>
          <a:xfrm flipV="1">
            <a:off x="201290" y="6655837"/>
            <a:ext cx="11789420" cy="457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CC5954C-45AA-48D8-8675-16CBEF1862E8}"/>
              </a:ext>
            </a:extLst>
          </p:cNvPr>
          <p:cNvSpPr/>
          <p:nvPr/>
        </p:nvSpPr>
        <p:spPr>
          <a:xfrm>
            <a:off x="201290" y="202163"/>
            <a:ext cx="11789420" cy="801994"/>
          </a:xfrm>
          <a:prstGeom prst="rect">
            <a:avLst/>
          </a:prstGeom>
          <a:solidFill>
            <a:srgbClr val="1E41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93B9481-FF16-4433-B7B7-A52913AFDE44}"/>
              </a:ext>
            </a:extLst>
          </p:cNvPr>
          <p:cNvSpPr/>
          <p:nvPr/>
        </p:nvSpPr>
        <p:spPr>
          <a:xfrm flipV="1">
            <a:off x="201290" y="1053538"/>
            <a:ext cx="11789420" cy="457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17" descr="A picture containing meter&#10;&#10;Description automatically generated">
            <a:extLst>
              <a:ext uri="{FF2B5EF4-FFF2-40B4-BE49-F238E27FC236}">
                <a16:creationId xmlns:a16="http://schemas.microsoft.com/office/drawing/2014/main" id="{E5D887BE-764D-46E9-9D10-E0245A8330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7604" y="5920309"/>
            <a:ext cx="1036792" cy="598099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398A2B46-1650-412E-9367-D838CE6DDDDD}"/>
              </a:ext>
            </a:extLst>
          </p:cNvPr>
          <p:cNvSpPr/>
          <p:nvPr/>
        </p:nvSpPr>
        <p:spPr>
          <a:xfrm>
            <a:off x="5330057" y="6655836"/>
            <a:ext cx="1531886" cy="4571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4CFB949-5F32-413C-B9E5-1782268A3204}"/>
              </a:ext>
            </a:extLst>
          </p:cNvPr>
          <p:cNvSpPr txBox="1">
            <a:spLocks/>
          </p:cNvSpPr>
          <p:nvPr/>
        </p:nvSpPr>
        <p:spPr>
          <a:xfrm>
            <a:off x="1613483" y="275058"/>
            <a:ext cx="9133425" cy="5529404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latin typeface="Franklin Gothic Demi" panose="020B0703020102020204" pitchFamily="34" charset="0"/>
              </a:rPr>
              <a:t>KDA – Division of Water Resources</a:t>
            </a:r>
          </a:p>
          <a:p>
            <a:pPr>
              <a:lnSpc>
                <a:spcPct val="150000"/>
              </a:lnSpc>
            </a:pPr>
            <a:r>
              <a:rPr lang="en-US" sz="3600" cap="none" dirty="0">
                <a:solidFill>
                  <a:srgbClr val="1E417B"/>
                </a:solidFill>
                <a:latin typeface="Franklin Gothic Demi" panose="020B0703020102020204" pitchFamily="34" charset="0"/>
              </a:rPr>
              <a:t>Dam Safety Program Evaluation</a:t>
            </a:r>
          </a:p>
          <a:p>
            <a:pPr marL="342900" marR="0" indent="-342900" rtl="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cap="none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Statutory and regulatory framework compared to other states</a:t>
            </a:r>
          </a:p>
          <a:p>
            <a:pPr marL="342900" marR="0" indent="-342900" rtl="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cap="none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Risk based decision making in inspections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Frequency and requirements of safety inspections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cap="none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PE license requirement for inspection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cap="none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Need to regulate all SHP and HHP dams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cap="none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Need to regulate LHP dams</a:t>
            </a:r>
          </a:p>
          <a:p>
            <a:pPr marR="0" rtl="0">
              <a:lnSpc>
                <a:spcPct val="150000"/>
              </a:lnSpc>
            </a:pPr>
            <a:endParaRPr lang="en-US" cap="none" dirty="0">
              <a:solidFill>
                <a:schemeClr val="tx1">
                  <a:lumMod val="95000"/>
                  <a:lumOff val="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marR="0" indent="-342900" rtl="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sz="2000" cap="none" dirty="0">
              <a:solidFill>
                <a:schemeClr val="tx1">
                  <a:lumMod val="95000"/>
                  <a:lumOff val="5000"/>
                </a:schemeClr>
              </a:solidFill>
              <a:latin typeface="Franklin Gothic Demi" panose="020B0703020102020204" pitchFamily="34" charset="0"/>
            </a:endParaRPr>
          </a:p>
        </p:txBody>
      </p:sp>
      <p:pic>
        <p:nvPicPr>
          <p:cNvPr id="8" name="Picture 7" descr="A close - up of a clock&#10;&#10;Description automatically generated with low confidence">
            <a:extLst>
              <a:ext uri="{FF2B5EF4-FFF2-40B4-BE49-F238E27FC236}">
                <a16:creationId xmlns:a16="http://schemas.microsoft.com/office/drawing/2014/main" id="{62FF6BCE-8FA5-4395-A24A-550C4555B24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7" r="50007" b="26357"/>
          <a:stretch/>
        </p:blipFill>
        <p:spPr>
          <a:xfrm>
            <a:off x="10126399" y="3778317"/>
            <a:ext cx="1864311" cy="2877923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69A5A36-3389-4B0C-9E94-1238219C9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4E07C-6A5C-4660-B7D4-F241AE1B3146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6927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3472</TotalTime>
  <Words>480</Words>
  <Application>Microsoft Office PowerPoint</Application>
  <PresentationFormat>Widescreen</PresentationFormat>
  <Paragraphs>101</Paragraphs>
  <Slides>11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Calibri Light</vt:lpstr>
      <vt:lpstr>Franklin Gothic Demi</vt:lpstr>
      <vt:lpstr>Verdana</vt:lpstr>
      <vt:lpstr>Wingdings</vt:lpstr>
      <vt:lpstr>Office Theme</vt:lpstr>
      <vt:lpstr>Acrobat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Walker, Jason [KDA]</dc:creator>
  <cp:lastModifiedBy>Thompson, Cathy [KDA]</cp:lastModifiedBy>
  <cp:revision>29</cp:revision>
  <dcterms:created xsi:type="dcterms:W3CDTF">2021-01-19T17:47:02Z</dcterms:created>
  <dcterms:modified xsi:type="dcterms:W3CDTF">2023-02-01T14:48:44Z</dcterms:modified>
</cp:coreProperties>
</file>